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Lst>
  <p:notesMasterIdLst>
    <p:notesMasterId r:id="rId11"/>
  </p:notesMasterIdLst>
  <p:sldIdLst>
    <p:sldId id="256" r:id="rId4"/>
    <p:sldId id="257" r:id="rId5"/>
    <p:sldId id="277" r:id="rId6"/>
    <p:sldId id="279" r:id="rId7"/>
    <p:sldId id="280" r:id="rId8"/>
    <p:sldId id="281" r:id="rId9"/>
    <p:sldId id="282" r:id="rId10"/>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07" autoAdjust="0"/>
  </p:normalViewPr>
  <p:slideViewPr>
    <p:cSldViewPr>
      <p:cViewPr>
        <p:scale>
          <a:sx n="80" d="100"/>
          <a:sy n="80" d="100"/>
        </p:scale>
        <p:origin x="-1164"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ustomXml" Target="../customXml/item4.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urstk\My%20Documents\Forum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lt-LT"/>
  <c:chart>
    <c:title>
      <c:tx>
        <c:rich>
          <a:bodyPr/>
          <a:lstStyle/>
          <a:p>
            <a:pPr>
              <a:defRPr sz="1600">
                <a:solidFill>
                  <a:schemeClr val="tx2">
                    <a:lumMod val="50000"/>
                  </a:schemeClr>
                </a:solidFill>
              </a:defRPr>
            </a:pPr>
            <a:r>
              <a:rPr lang="en-US" sz="1600" b="1" i="0" u="none" strike="noStrike" baseline="0" dirty="0" smtClean="0"/>
              <a:t>20</a:t>
            </a:r>
            <a:r>
              <a:rPr lang="en-US" sz="1600" b="1" i="0" u="none" strike="noStrike" baseline="30000" dirty="0" smtClean="0"/>
              <a:t>th </a:t>
            </a:r>
            <a:r>
              <a:rPr lang="en-US" sz="1600" b="1" dirty="0" smtClean="0">
                <a:latin typeface="+mn-lt"/>
              </a:rPr>
              <a:t>of August – average price in LT was 123 EUR/MWh </a:t>
            </a:r>
            <a:endParaRPr lang="lt-LT" sz="1600" b="1" dirty="0">
              <a:latin typeface="+mn-lt"/>
            </a:endParaRPr>
          </a:p>
        </c:rich>
      </c:tx>
      <c:layout>
        <c:manualLayout>
          <c:xMode val="edge"/>
          <c:yMode val="edge"/>
          <c:x val="0.24262684012324545"/>
          <c:y val="2.8341472261062459E-2"/>
        </c:manualLayout>
      </c:layout>
    </c:title>
    <c:plotArea>
      <c:layout>
        <c:manualLayout>
          <c:layoutTarget val="inner"/>
          <c:xMode val="edge"/>
          <c:yMode val="edge"/>
          <c:x val="5.3171724727419253E-2"/>
          <c:y val="0.12459043629647309"/>
          <c:w val="0.92795225894705557"/>
          <c:h val="0.62398617091292508"/>
        </c:manualLayout>
      </c:layout>
      <c:areaChart>
        <c:grouping val="standard"/>
        <c:ser>
          <c:idx val="3"/>
          <c:order val="3"/>
          <c:tx>
            <c:strRef>
              <c:f>Sheet2!$E$3</c:f>
              <c:strCache>
                <c:ptCount val="1"/>
                <c:pt idx="0">
                  <c:v>Implicit Capacity EE/LV</c:v>
                </c:pt>
              </c:strCache>
            </c:strRef>
          </c:tx>
          <c:spPr>
            <a:solidFill>
              <a:schemeClr val="accent3"/>
            </a:solidFill>
            <a:ln w="34925">
              <a:solidFill>
                <a:schemeClr val="accent3"/>
              </a:solidFill>
              <a:prstDash val="solid"/>
            </a:ln>
          </c:spPr>
          <c:val>
            <c:numRef>
              <c:f>Sheet2!$F$4:$F$96</c:f>
              <c:numCache>
                <c:formatCode>#,##0.00</c:formatCode>
                <c:ptCount val="93"/>
                <c:pt idx="0">
                  <c:v>527.66666666666663</c:v>
                </c:pt>
                <c:pt idx="1">
                  <c:v>522.875</c:v>
                </c:pt>
                <c:pt idx="2">
                  <c:v>520</c:v>
                </c:pt>
                <c:pt idx="3">
                  <c:v>520</c:v>
                </c:pt>
                <c:pt idx="4">
                  <c:v>520</c:v>
                </c:pt>
                <c:pt idx="5">
                  <c:v>522.875</c:v>
                </c:pt>
                <c:pt idx="6">
                  <c:v>523.29166666666731</c:v>
                </c:pt>
                <c:pt idx="7">
                  <c:v>580</c:v>
                </c:pt>
                <c:pt idx="8">
                  <c:v>580</c:v>
                </c:pt>
                <c:pt idx="9">
                  <c:v>463.33333333333331</c:v>
                </c:pt>
                <c:pt idx="10">
                  <c:v>463.33333333333331</c:v>
                </c:pt>
                <c:pt idx="11">
                  <c:v>463.33333333333331</c:v>
                </c:pt>
                <c:pt idx="12">
                  <c:v>463.33333333333331</c:v>
                </c:pt>
                <c:pt idx="13">
                  <c:v>463.33333333333331</c:v>
                </c:pt>
                <c:pt idx="14">
                  <c:v>513.3333333333336</c:v>
                </c:pt>
                <c:pt idx="15">
                  <c:v>513.3333333333336</c:v>
                </c:pt>
                <c:pt idx="16">
                  <c:v>513.3333333333336</c:v>
                </c:pt>
                <c:pt idx="17">
                  <c:v>513.3333333333336</c:v>
                </c:pt>
                <c:pt idx="18">
                  <c:v>515.25</c:v>
                </c:pt>
                <c:pt idx="19">
                  <c:v>515.25</c:v>
                </c:pt>
                <c:pt idx="20">
                  <c:v>509.16666666666697</c:v>
                </c:pt>
                <c:pt idx="21">
                  <c:v>480</c:v>
                </c:pt>
                <c:pt idx="22">
                  <c:v>346.66666666666697</c:v>
                </c:pt>
                <c:pt idx="23">
                  <c:v>346.66666666666697</c:v>
                </c:pt>
                <c:pt idx="24">
                  <c:v>380</c:v>
                </c:pt>
                <c:pt idx="25">
                  <c:v>380</c:v>
                </c:pt>
                <c:pt idx="26">
                  <c:v>380</c:v>
                </c:pt>
                <c:pt idx="27">
                  <c:v>380</c:v>
                </c:pt>
                <c:pt idx="28">
                  <c:v>380</c:v>
                </c:pt>
                <c:pt idx="29">
                  <c:v>380</c:v>
                </c:pt>
                <c:pt idx="30">
                  <c:v>430</c:v>
                </c:pt>
                <c:pt idx="31">
                  <c:v>480</c:v>
                </c:pt>
                <c:pt idx="32">
                  <c:v>480</c:v>
                </c:pt>
                <c:pt idx="33">
                  <c:v>480</c:v>
                </c:pt>
                <c:pt idx="34">
                  <c:v>479.58333333333331</c:v>
                </c:pt>
                <c:pt idx="35">
                  <c:v>470</c:v>
                </c:pt>
                <c:pt idx="36">
                  <c:v>470</c:v>
                </c:pt>
                <c:pt idx="37">
                  <c:v>470</c:v>
                </c:pt>
                <c:pt idx="38">
                  <c:v>403.33333333333331</c:v>
                </c:pt>
                <c:pt idx="39">
                  <c:v>403.33333333333331</c:v>
                </c:pt>
                <c:pt idx="40">
                  <c:v>403.33333333333331</c:v>
                </c:pt>
                <c:pt idx="41">
                  <c:v>403.33333333333331</c:v>
                </c:pt>
                <c:pt idx="42">
                  <c:v>403.33333333333331</c:v>
                </c:pt>
                <c:pt idx="43">
                  <c:v>570</c:v>
                </c:pt>
                <c:pt idx="44">
                  <c:v>570</c:v>
                </c:pt>
                <c:pt idx="45">
                  <c:v>570</c:v>
                </c:pt>
                <c:pt idx="46">
                  <c:v>570</c:v>
                </c:pt>
                <c:pt idx="47">
                  <c:v>520</c:v>
                </c:pt>
                <c:pt idx="48">
                  <c:v>520.41666666666663</c:v>
                </c:pt>
                <c:pt idx="49">
                  <c:v>530</c:v>
                </c:pt>
                <c:pt idx="50">
                  <c:v>546.66666666666663</c:v>
                </c:pt>
                <c:pt idx="51">
                  <c:v>546.66666666666663</c:v>
                </c:pt>
                <c:pt idx="52">
                  <c:v>546.66666666666663</c:v>
                </c:pt>
                <c:pt idx="53">
                  <c:v>546.66666666666663</c:v>
                </c:pt>
                <c:pt idx="54">
                  <c:v>580</c:v>
                </c:pt>
                <c:pt idx="55">
                  <c:v>580</c:v>
                </c:pt>
                <c:pt idx="56">
                  <c:v>580</c:v>
                </c:pt>
                <c:pt idx="57">
                  <c:v>580</c:v>
                </c:pt>
                <c:pt idx="58">
                  <c:v>580</c:v>
                </c:pt>
                <c:pt idx="59">
                  <c:v>580</c:v>
                </c:pt>
                <c:pt idx="60">
                  <c:v>580</c:v>
                </c:pt>
                <c:pt idx="61">
                  <c:v>580</c:v>
                </c:pt>
                <c:pt idx="62">
                  <c:v>363.33333333333331</c:v>
                </c:pt>
                <c:pt idx="63">
                  <c:v>320</c:v>
                </c:pt>
                <c:pt idx="64">
                  <c:v>320</c:v>
                </c:pt>
                <c:pt idx="65">
                  <c:v>320</c:v>
                </c:pt>
                <c:pt idx="66">
                  <c:v>320</c:v>
                </c:pt>
                <c:pt idx="67">
                  <c:v>320</c:v>
                </c:pt>
                <c:pt idx="68">
                  <c:v>320</c:v>
                </c:pt>
                <c:pt idx="69">
                  <c:v>403.33333333333331</c:v>
                </c:pt>
                <c:pt idx="70">
                  <c:v>480</c:v>
                </c:pt>
                <c:pt idx="71">
                  <c:v>480</c:v>
                </c:pt>
                <c:pt idx="72">
                  <c:v>480</c:v>
                </c:pt>
                <c:pt idx="73">
                  <c:v>480</c:v>
                </c:pt>
                <c:pt idx="74">
                  <c:v>482.08333333333331</c:v>
                </c:pt>
                <c:pt idx="75">
                  <c:v>530</c:v>
                </c:pt>
                <c:pt idx="76">
                  <c:v>529.58333333333394</c:v>
                </c:pt>
                <c:pt idx="77">
                  <c:v>520</c:v>
                </c:pt>
                <c:pt idx="78">
                  <c:v>520</c:v>
                </c:pt>
                <c:pt idx="79">
                  <c:v>520</c:v>
                </c:pt>
                <c:pt idx="80">
                  <c:v>520</c:v>
                </c:pt>
                <c:pt idx="81">
                  <c:v>520</c:v>
                </c:pt>
                <c:pt idx="82">
                  <c:v>520</c:v>
                </c:pt>
                <c:pt idx="83">
                  <c:v>520</c:v>
                </c:pt>
                <c:pt idx="84">
                  <c:v>524.16666666666663</c:v>
                </c:pt>
                <c:pt idx="85">
                  <c:v>420</c:v>
                </c:pt>
                <c:pt idx="86">
                  <c:v>420</c:v>
                </c:pt>
                <c:pt idx="87">
                  <c:v>420</c:v>
                </c:pt>
                <c:pt idx="88">
                  <c:v>420</c:v>
                </c:pt>
                <c:pt idx="89">
                  <c:v>420</c:v>
                </c:pt>
                <c:pt idx="90">
                  <c:v>670.8333333333336</c:v>
                </c:pt>
                <c:pt idx="91">
                  <c:v>492.08333333333331</c:v>
                </c:pt>
                <c:pt idx="92">
                  <c:v>481.66666666666697</c:v>
                </c:pt>
              </c:numCache>
            </c:numRef>
          </c:val>
        </c:ser>
        <c:axId val="79972224"/>
        <c:axId val="79970304"/>
      </c:areaChart>
      <c:lineChart>
        <c:grouping val="standard"/>
        <c:ser>
          <c:idx val="0"/>
          <c:order val="0"/>
          <c:tx>
            <c:strRef>
              <c:f>Sheet2!$B$3</c:f>
              <c:strCache>
                <c:ptCount val="1"/>
                <c:pt idx="0">
                  <c:v>EE</c:v>
                </c:pt>
              </c:strCache>
            </c:strRef>
          </c:tx>
          <c:spPr>
            <a:ln w="34925">
              <a:solidFill>
                <a:srgbClr val="FFC000"/>
              </a:solidFill>
            </a:ln>
          </c:spPr>
          <c:marker>
            <c:symbol val="none"/>
          </c:marker>
          <c:cat>
            <c:numRef>
              <c:f>Sheet2!$A$4:$A$96</c:f>
              <c:numCache>
                <c:formatCode>[$-409]d\-mmm;@</c:formatCode>
                <c:ptCount val="93"/>
                <c:pt idx="0">
                  <c:v>41078</c:v>
                </c:pt>
                <c:pt idx="1">
                  <c:v>41079</c:v>
                </c:pt>
                <c:pt idx="2">
                  <c:v>41080</c:v>
                </c:pt>
                <c:pt idx="3">
                  <c:v>41081</c:v>
                </c:pt>
                <c:pt idx="4">
                  <c:v>41082</c:v>
                </c:pt>
                <c:pt idx="5">
                  <c:v>41083</c:v>
                </c:pt>
                <c:pt idx="6">
                  <c:v>41084</c:v>
                </c:pt>
                <c:pt idx="7">
                  <c:v>41085</c:v>
                </c:pt>
                <c:pt idx="8">
                  <c:v>41086</c:v>
                </c:pt>
                <c:pt idx="9">
                  <c:v>41087</c:v>
                </c:pt>
                <c:pt idx="10">
                  <c:v>41088</c:v>
                </c:pt>
                <c:pt idx="11">
                  <c:v>41089</c:v>
                </c:pt>
                <c:pt idx="12">
                  <c:v>41090</c:v>
                </c:pt>
                <c:pt idx="13">
                  <c:v>41091</c:v>
                </c:pt>
                <c:pt idx="14">
                  <c:v>41092</c:v>
                </c:pt>
                <c:pt idx="15">
                  <c:v>41093</c:v>
                </c:pt>
                <c:pt idx="16">
                  <c:v>41094</c:v>
                </c:pt>
                <c:pt idx="17">
                  <c:v>41095</c:v>
                </c:pt>
                <c:pt idx="18">
                  <c:v>41096</c:v>
                </c:pt>
                <c:pt idx="19">
                  <c:v>41097</c:v>
                </c:pt>
                <c:pt idx="20">
                  <c:v>41098</c:v>
                </c:pt>
                <c:pt idx="21">
                  <c:v>41099</c:v>
                </c:pt>
                <c:pt idx="22">
                  <c:v>41100</c:v>
                </c:pt>
                <c:pt idx="23">
                  <c:v>41101</c:v>
                </c:pt>
                <c:pt idx="24">
                  <c:v>41102</c:v>
                </c:pt>
                <c:pt idx="25">
                  <c:v>41103</c:v>
                </c:pt>
                <c:pt idx="26">
                  <c:v>41104</c:v>
                </c:pt>
                <c:pt idx="27">
                  <c:v>41105</c:v>
                </c:pt>
                <c:pt idx="28">
                  <c:v>41106</c:v>
                </c:pt>
                <c:pt idx="29">
                  <c:v>41107</c:v>
                </c:pt>
                <c:pt idx="30">
                  <c:v>41108</c:v>
                </c:pt>
                <c:pt idx="31">
                  <c:v>41109</c:v>
                </c:pt>
                <c:pt idx="32">
                  <c:v>41110</c:v>
                </c:pt>
                <c:pt idx="33">
                  <c:v>41111</c:v>
                </c:pt>
                <c:pt idx="34">
                  <c:v>41112</c:v>
                </c:pt>
                <c:pt idx="35">
                  <c:v>41113</c:v>
                </c:pt>
                <c:pt idx="36">
                  <c:v>41114</c:v>
                </c:pt>
                <c:pt idx="37">
                  <c:v>41115</c:v>
                </c:pt>
                <c:pt idx="38">
                  <c:v>41116</c:v>
                </c:pt>
                <c:pt idx="39">
                  <c:v>41117</c:v>
                </c:pt>
                <c:pt idx="40">
                  <c:v>41118</c:v>
                </c:pt>
                <c:pt idx="41">
                  <c:v>41119</c:v>
                </c:pt>
                <c:pt idx="42">
                  <c:v>41120</c:v>
                </c:pt>
                <c:pt idx="43">
                  <c:v>41121</c:v>
                </c:pt>
                <c:pt idx="44">
                  <c:v>41122</c:v>
                </c:pt>
                <c:pt idx="45">
                  <c:v>41123</c:v>
                </c:pt>
                <c:pt idx="46">
                  <c:v>41124</c:v>
                </c:pt>
                <c:pt idx="47">
                  <c:v>41125</c:v>
                </c:pt>
                <c:pt idx="48">
                  <c:v>41126</c:v>
                </c:pt>
                <c:pt idx="49">
                  <c:v>41127</c:v>
                </c:pt>
                <c:pt idx="50">
                  <c:v>41128</c:v>
                </c:pt>
                <c:pt idx="51">
                  <c:v>41129</c:v>
                </c:pt>
                <c:pt idx="52">
                  <c:v>41130</c:v>
                </c:pt>
                <c:pt idx="53">
                  <c:v>41131</c:v>
                </c:pt>
                <c:pt idx="54">
                  <c:v>41132</c:v>
                </c:pt>
                <c:pt idx="55">
                  <c:v>41133</c:v>
                </c:pt>
                <c:pt idx="56">
                  <c:v>41134</c:v>
                </c:pt>
                <c:pt idx="57">
                  <c:v>41135</c:v>
                </c:pt>
                <c:pt idx="58">
                  <c:v>41136</c:v>
                </c:pt>
                <c:pt idx="59">
                  <c:v>41137</c:v>
                </c:pt>
                <c:pt idx="60">
                  <c:v>41138</c:v>
                </c:pt>
                <c:pt idx="61">
                  <c:v>41139</c:v>
                </c:pt>
                <c:pt idx="62">
                  <c:v>41140</c:v>
                </c:pt>
                <c:pt idx="63">
                  <c:v>41141</c:v>
                </c:pt>
                <c:pt idx="64">
                  <c:v>41142</c:v>
                </c:pt>
                <c:pt idx="65">
                  <c:v>41143</c:v>
                </c:pt>
                <c:pt idx="66">
                  <c:v>41144</c:v>
                </c:pt>
                <c:pt idx="67">
                  <c:v>41145</c:v>
                </c:pt>
                <c:pt idx="68">
                  <c:v>41146</c:v>
                </c:pt>
                <c:pt idx="69">
                  <c:v>41147</c:v>
                </c:pt>
                <c:pt idx="70">
                  <c:v>41148</c:v>
                </c:pt>
                <c:pt idx="71">
                  <c:v>41149</c:v>
                </c:pt>
                <c:pt idx="72">
                  <c:v>41150</c:v>
                </c:pt>
                <c:pt idx="73">
                  <c:v>41151</c:v>
                </c:pt>
                <c:pt idx="74">
                  <c:v>41152</c:v>
                </c:pt>
                <c:pt idx="75">
                  <c:v>41153</c:v>
                </c:pt>
                <c:pt idx="76">
                  <c:v>41154</c:v>
                </c:pt>
                <c:pt idx="77">
                  <c:v>41155</c:v>
                </c:pt>
                <c:pt idx="78">
                  <c:v>41156</c:v>
                </c:pt>
                <c:pt idx="79">
                  <c:v>41157</c:v>
                </c:pt>
                <c:pt idx="80">
                  <c:v>41158</c:v>
                </c:pt>
                <c:pt idx="81">
                  <c:v>41159</c:v>
                </c:pt>
                <c:pt idx="82">
                  <c:v>41160</c:v>
                </c:pt>
                <c:pt idx="83">
                  <c:v>41161</c:v>
                </c:pt>
                <c:pt idx="84">
                  <c:v>41162</c:v>
                </c:pt>
                <c:pt idx="85">
                  <c:v>41163</c:v>
                </c:pt>
                <c:pt idx="86">
                  <c:v>41164</c:v>
                </c:pt>
                <c:pt idx="87">
                  <c:v>41165</c:v>
                </c:pt>
                <c:pt idx="88">
                  <c:v>41166</c:v>
                </c:pt>
                <c:pt idx="89">
                  <c:v>41167</c:v>
                </c:pt>
                <c:pt idx="90">
                  <c:v>41168</c:v>
                </c:pt>
                <c:pt idx="91">
                  <c:v>41169</c:v>
                </c:pt>
                <c:pt idx="92">
                  <c:v>41170</c:v>
                </c:pt>
              </c:numCache>
            </c:numRef>
          </c:cat>
          <c:val>
            <c:numRef>
              <c:f>Sheet2!$B$4:$B$96</c:f>
              <c:numCache>
                <c:formatCode>General</c:formatCode>
                <c:ptCount val="93"/>
                <c:pt idx="0">
                  <c:v>29.04</c:v>
                </c:pt>
                <c:pt idx="1">
                  <c:v>27.39</c:v>
                </c:pt>
                <c:pt idx="2">
                  <c:v>29.41</c:v>
                </c:pt>
                <c:pt idx="3">
                  <c:v>27.74</c:v>
                </c:pt>
                <c:pt idx="4">
                  <c:v>27.36</c:v>
                </c:pt>
                <c:pt idx="5">
                  <c:v>25.87</c:v>
                </c:pt>
                <c:pt idx="6">
                  <c:v>25.2</c:v>
                </c:pt>
                <c:pt idx="7">
                  <c:v>29.93</c:v>
                </c:pt>
                <c:pt idx="8">
                  <c:v>29.45</c:v>
                </c:pt>
                <c:pt idx="9">
                  <c:v>29.2</c:v>
                </c:pt>
                <c:pt idx="10">
                  <c:v>30.05</c:v>
                </c:pt>
                <c:pt idx="11">
                  <c:v>29.99</c:v>
                </c:pt>
                <c:pt idx="12">
                  <c:v>29.69</c:v>
                </c:pt>
                <c:pt idx="13">
                  <c:v>33.85</c:v>
                </c:pt>
                <c:pt idx="14">
                  <c:v>35.020000000000003</c:v>
                </c:pt>
                <c:pt idx="15">
                  <c:v>39.290000000000013</c:v>
                </c:pt>
                <c:pt idx="16">
                  <c:v>36.21</c:v>
                </c:pt>
                <c:pt idx="17">
                  <c:v>32.28</c:v>
                </c:pt>
                <c:pt idx="18">
                  <c:v>30.59</c:v>
                </c:pt>
                <c:pt idx="19">
                  <c:v>34.81</c:v>
                </c:pt>
                <c:pt idx="20">
                  <c:v>37.81</c:v>
                </c:pt>
                <c:pt idx="21">
                  <c:v>34.020000000000003</c:v>
                </c:pt>
                <c:pt idx="22">
                  <c:v>44.11</c:v>
                </c:pt>
                <c:pt idx="23">
                  <c:v>40.78</c:v>
                </c:pt>
                <c:pt idx="24">
                  <c:v>38.99</c:v>
                </c:pt>
                <c:pt idx="25">
                  <c:v>42.53</c:v>
                </c:pt>
                <c:pt idx="26">
                  <c:v>40.450000000000003</c:v>
                </c:pt>
                <c:pt idx="27">
                  <c:v>47.11</c:v>
                </c:pt>
                <c:pt idx="28">
                  <c:v>30.259999999999987</c:v>
                </c:pt>
                <c:pt idx="29">
                  <c:v>33.660000000000011</c:v>
                </c:pt>
                <c:pt idx="30">
                  <c:v>34.49</c:v>
                </c:pt>
                <c:pt idx="31">
                  <c:v>33.82</c:v>
                </c:pt>
                <c:pt idx="32">
                  <c:v>31.64</c:v>
                </c:pt>
                <c:pt idx="33">
                  <c:v>31.19</c:v>
                </c:pt>
                <c:pt idx="34">
                  <c:v>30.38</c:v>
                </c:pt>
                <c:pt idx="35">
                  <c:v>30.41</c:v>
                </c:pt>
                <c:pt idx="36">
                  <c:v>32.58</c:v>
                </c:pt>
                <c:pt idx="37">
                  <c:v>36.6</c:v>
                </c:pt>
                <c:pt idx="38">
                  <c:v>38.120000000000012</c:v>
                </c:pt>
                <c:pt idx="39">
                  <c:v>39.130000000000003</c:v>
                </c:pt>
                <c:pt idx="40">
                  <c:v>38.370000000000005</c:v>
                </c:pt>
                <c:pt idx="41">
                  <c:v>31.55</c:v>
                </c:pt>
                <c:pt idx="42">
                  <c:v>36.950000000000003</c:v>
                </c:pt>
                <c:pt idx="43">
                  <c:v>34.46</c:v>
                </c:pt>
                <c:pt idx="44">
                  <c:v>34.54</c:v>
                </c:pt>
                <c:pt idx="45">
                  <c:v>35.120000000000012</c:v>
                </c:pt>
                <c:pt idx="46">
                  <c:v>34.730000000000011</c:v>
                </c:pt>
                <c:pt idx="47">
                  <c:v>34.28</c:v>
                </c:pt>
                <c:pt idx="48">
                  <c:v>32.620000000000012</c:v>
                </c:pt>
                <c:pt idx="49">
                  <c:v>43.68</c:v>
                </c:pt>
                <c:pt idx="50">
                  <c:v>41.220000000000013</c:v>
                </c:pt>
                <c:pt idx="51">
                  <c:v>44.31</c:v>
                </c:pt>
                <c:pt idx="52">
                  <c:v>44.260000000000012</c:v>
                </c:pt>
                <c:pt idx="53">
                  <c:v>44.37</c:v>
                </c:pt>
                <c:pt idx="54">
                  <c:v>30.64</c:v>
                </c:pt>
                <c:pt idx="55">
                  <c:v>31.19</c:v>
                </c:pt>
                <c:pt idx="56">
                  <c:v>50.82</c:v>
                </c:pt>
                <c:pt idx="57">
                  <c:v>42.04</c:v>
                </c:pt>
                <c:pt idx="58">
                  <c:v>43.21</c:v>
                </c:pt>
                <c:pt idx="59">
                  <c:v>43.01</c:v>
                </c:pt>
                <c:pt idx="60">
                  <c:v>47.18</c:v>
                </c:pt>
                <c:pt idx="61">
                  <c:v>40.83</c:v>
                </c:pt>
                <c:pt idx="62">
                  <c:v>29.259999999999987</c:v>
                </c:pt>
                <c:pt idx="63">
                  <c:v>41.99</c:v>
                </c:pt>
                <c:pt idx="64">
                  <c:v>47.17</c:v>
                </c:pt>
                <c:pt idx="65">
                  <c:v>39.39</c:v>
                </c:pt>
                <c:pt idx="66">
                  <c:v>40.44</c:v>
                </c:pt>
                <c:pt idx="67">
                  <c:v>40.97</c:v>
                </c:pt>
                <c:pt idx="68">
                  <c:v>35.54</c:v>
                </c:pt>
                <c:pt idx="69">
                  <c:v>32.910000000000004</c:v>
                </c:pt>
                <c:pt idx="70">
                  <c:v>46.94</c:v>
                </c:pt>
                <c:pt idx="71">
                  <c:v>46.38</c:v>
                </c:pt>
                <c:pt idx="72">
                  <c:v>41.91</c:v>
                </c:pt>
                <c:pt idx="73">
                  <c:v>46.9</c:v>
                </c:pt>
                <c:pt idx="74">
                  <c:v>42.15</c:v>
                </c:pt>
                <c:pt idx="75">
                  <c:v>36.220000000000013</c:v>
                </c:pt>
                <c:pt idx="76">
                  <c:v>35.08</c:v>
                </c:pt>
                <c:pt idx="77">
                  <c:v>54.33</c:v>
                </c:pt>
                <c:pt idx="78">
                  <c:v>40</c:v>
                </c:pt>
                <c:pt idx="79">
                  <c:v>45.34</c:v>
                </c:pt>
                <c:pt idx="80">
                  <c:v>40.480000000000004</c:v>
                </c:pt>
                <c:pt idx="81">
                  <c:v>46.48</c:v>
                </c:pt>
                <c:pt idx="82">
                  <c:v>38.51</c:v>
                </c:pt>
                <c:pt idx="83">
                  <c:v>36.39</c:v>
                </c:pt>
                <c:pt idx="84">
                  <c:v>48.96</c:v>
                </c:pt>
                <c:pt idx="85">
                  <c:v>45.83</c:v>
                </c:pt>
                <c:pt idx="86">
                  <c:v>42.13</c:v>
                </c:pt>
                <c:pt idx="87">
                  <c:v>43.57</c:v>
                </c:pt>
                <c:pt idx="88">
                  <c:v>44.95</c:v>
                </c:pt>
                <c:pt idx="89">
                  <c:v>33.82</c:v>
                </c:pt>
                <c:pt idx="90">
                  <c:v>33.67</c:v>
                </c:pt>
                <c:pt idx="91">
                  <c:v>43.02</c:v>
                </c:pt>
                <c:pt idx="92">
                  <c:v>40.4</c:v>
                </c:pt>
              </c:numCache>
            </c:numRef>
          </c:val>
        </c:ser>
        <c:ser>
          <c:idx val="1"/>
          <c:order val="1"/>
          <c:tx>
            <c:strRef>
              <c:f>Sheet2!$C$3</c:f>
              <c:strCache>
                <c:ptCount val="1"/>
                <c:pt idx="0">
                  <c:v>ELE</c:v>
                </c:pt>
              </c:strCache>
            </c:strRef>
          </c:tx>
          <c:spPr>
            <a:ln w="34925">
              <a:solidFill>
                <a:srgbClr val="0070C0"/>
              </a:solidFill>
            </a:ln>
          </c:spPr>
          <c:marker>
            <c:symbol val="none"/>
          </c:marker>
          <c:cat>
            <c:numRef>
              <c:f>Sheet2!$A$4:$A$96</c:f>
              <c:numCache>
                <c:formatCode>[$-409]d\-mmm;@</c:formatCode>
                <c:ptCount val="93"/>
                <c:pt idx="0">
                  <c:v>41078</c:v>
                </c:pt>
                <c:pt idx="1">
                  <c:v>41079</c:v>
                </c:pt>
                <c:pt idx="2">
                  <c:v>41080</c:v>
                </c:pt>
                <c:pt idx="3">
                  <c:v>41081</c:v>
                </c:pt>
                <c:pt idx="4">
                  <c:v>41082</c:v>
                </c:pt>
                <c:pt idx="5">
                  <c:v>41083</c:v>
                </c:pt>
                <c:pt idx="6">
                  <c:v>41084</c:v>
                </c:pt>
                <c:pt idx="7">
                  <c:v>41085</c:v>
                </c:pt>
                <c:pt idx="8">
                  <c:v>41086</c:v>
                </c:pt>
                <c:pt idx="9">
                  <c:v>41087</c:v>
                </c:pt>
                <c:pt idx="10">
                  <c:v>41088</c:v>
                </c:pt>
                <c:pt idx="11">
                  <c:v>41089</c:v>
                </c:pt>
                <c:pt idx="12">
                  <c:v>41090</c:v>
                </c:pt>
                <c:pt idx="13">
                  <c:v>41091</c:v>
                </c:pt>
                <c:pt idx="14">
                  <c:v>41092</c:v>
                </c:pt>
                <c:pt idx="15">
                  <c:v>41093</c:v>
                </c:pt>
                <c:pt idx="16">
                  <c:v>41094</c:v>
                </c:pt>
                <c:pt idx="17">
                  <c:v>41095</c:v>
                </c:pt>
                <c:pt idx="18">
                  <c:v>41096</c:v>
                </c:pt>
                <c:pt idx="19">
                  <c:v>41097</c:v>
                </c:pt>
                <c:pt idx="20">
                  <c:v>41098</c:v>
                </c:pt>
                <c:pt idx="21">
                  <c:v>41099</c:v>
                </c:pt>
                <c:pt idx="22">
                  <c:v>41100</c:v>
                </c:pt>
                <c:pt idx="23">
                  <c:v>41101</c:v>
                </c:pt>
                <c:pt idx="24">
                  <c:v>41102</c:v>
                </c:pt>
                <c:pt idx="25">
                  <c:v>41103</c:v>
                </c:pt>
                <c:pt idx="26">
                  <c:v>41104</c:v>
                </c:pt>
                <c:pt idx="27">
                  <c:v>41105</c:v>
                </c:pt>
                <c:pt idx="28">
                  <c:v>41106</c:v>
                </c:pt>
                <c:pt idx="29">
                  <c:v>41107</c:v>
                </c:pt>
                <c:pt idx="30">
                  <c:v>41108</c:v>
                </c:pt>
                <c:pt idx="31">
                  <c:v>41109</c:v>
                </c:pt>
                <c:pt idx="32">
                  <c:v>41110</c:v>
                </c:pt>
                <c:pt idx="33">
                  <c:v>41111</c:v>
                </c:pt>
                <c:pt idx="34">
                  <c:v>41112</c:v>
                </c:pt>
                <c:pt idx="35">
                  <c:v>41113</c:v>
                </c:pt>
                <c:pt idx="36">
                  <c:v>41114</c:v>
                </c:pt>
                <c:pt idx="37">
                  <c:v>41115</c:v>
                </c:pt>
                <c:pt idx="38">
                  <c:v>41116</c:v>
                </c:pt>
                <c:pt idx="39">
                  <c:v>41117</c:v>
                </c:pt>
                <c:pt idx="40">
                  <c:v>41118</c:v>
                </c:pt>
                <c:pt idx="41">
                  <c:v>41119</c:v>
                </c:pt>
                <c:pt idx="42">
                  <c:v>41120</c:v>
                </c:pt>
                <c:pt idx="43">
                  <c:v>41121</c:v>
                </c:pt>
                <c:pt idx="44">
                  <c:v>41122</c:v>
                </c:pt>
                <c:pt idx="45">
                  <c:v>41123</c:v>
                </c:pt>
                <c:pt idx="46">
                  <c:v>41124</c:v>
                </c:pt>
                <c:pt idx="47">
                  <c:v>41125</c:v>
                </c:pt>
                <c:pt idx="48">
                  <c:v>41126</c:v>
                </c:pt>
                <c:pt idx="49">
                  <c:v>41127</c:v>
                </c:pt>
                <c:pt idx="50">
                  <c:v>41128</c:v>
                </c:pt>
                <c:pt idx="51">
                  <c:v>41129</c:v>
                </c:pt>
                <c:pt idx="52">
                  <c:v>41130</c:v>
                </c:pt>
                <c:pt idx="53">
                  <c:v>41131</c:v>
                </c:pt>
                <c:pt idx="54">
                  <c:v>41132</c:v>
                </c:pt>
                <c:pt idx="55">
                  <c:v>41133</c:v>
                </c:pt>
                <c:pt idx="56">
                  <c:v>41134</c:v>
                </c:pt>
                <c:pt idx="57">
                  <c:v>41135</c:v>
                </c:pt>
                <c:pt idx="58">
                  <c:v>41136</c:v>
                </c:pt>
                <c:pt idx="59">
                  <c:v>41137</c:v>
                </c:pt>
                <c:pt idx="60">
                  <c:v>41138</c:v>
                </c:pt>
                <c:pt idx="61">
                  <c:v>41139</c:v>
                </c:pt>
                <c:pt idx="62">
                  <c:v>41140</c:v>
                </c:pt>
                <c:pt idx="63">
                  <c:v>41141</c:v>
                </c:pt>
                <c:pt idx="64">
                  <c:v>41142</c:v>
                </c:pt>
                <c:pt idx="65">
                  <c:v>41143</c:v>
                </c:pt>
                <c:pt idx="66">
                  <c:v>41144</c:v>
                </c:pt>
                <c:pt idx="67">
                  <c:v>41145</c:v>
                </c:pt>
                <c:pt idx="68">
                  <c:v>41146</c:v>
                </c:pt>
                <c:pt idx="69">
                  <c:v>41147</c:v>
                </c:pt>
                <c:pt idx="70">
                  <c:v>41148</c:v>
                </c:pt>
                <c:pt idx="71">
                  <c:v>41149</c:v>
                </c:pt>
                <c:pt idx="72">
                  <c:v>41150</c:v>
                </c:pt>
                <c:pt idx="73">
                  <c:v>41151</c:v>
                </c:pt>
                <c:pt idx="74">
                  <c:v>41152</c:v>
                </c:pt>
                <c:pt idx="75">
                  <c:v>41153</c:v>
                </c:pt>
                <c:pt idx="76">
                  <c:v>41154</c:v>
                </c:pt>
                <c:pt idx="77">
                  <c:v>41155</c:v>
                </c:pt>
                <c:pt idx="78">
                  <c:v>41156</c:v>
                </c:pt>
                <c:pt idx="79">
                  <c:v>41157</c:v>
                </c:pt>
                <c:pt idx="80">
                  <c:v>41158</c:v>
                </c:pt>
                <c:pt idx="81">
                  <c:v>41159</c:v>
                </c:pt>
                <c:pt idx="82">
                  <c:v>41160</c:v>
                </c:pt>
                <c:pt idx="83">
                  <c:v>41161</c:v>
                </c:pt>
                <c:pt idx="84">
                  <c:v>41162</c:v>
                </c:pt>
                <c:pt idx="85">
                  <c:v>41163</c:v>
                </c:pt>
                <c:pt idx="86">
                  <c:v>41164</c:v>
                </c:pt>
                <c:pt idx="87">
                  <c:v>41165</c:v>
                </c:pt>
                <c:pt idx="88">
                  <c:v>41166</c:v>
                </c:pt>
                <c:pt idx="89">
                  <c:v>41167</c:v>
                </c:pt>
                <c:pt idx="90">
                  <c:v>41168</c:v>
                </c:pt>
                <c:pt idx="91">
                  <c:v>41169</c:v>
                </c:pt>
                <c:pt idx="92">
                  <c:v>41170</c:v>
                </c:pt>
              </c:numCache>
            </c:numRef>
          </c:cat>
          <c:val>
            <c:numRef>
              <c:f>Sheet2!$C$4:$C$96</c:f>
              <c:numCache>
                <c:formatCode>General</c:formatCode>
                <c:ptCount val="93"/>
                <c:pt idx="0">
                  <c:v>29.04</c:v>
                </c:pt>
                <c:pt idx="1">
                  <c:v>27.39</c:v>
                </c:pt>
                <c:pt idx="2">
                  <c:v>34.61</c:v>
                </c:pt>
                <c:pt idx="3">
                  <c:v>28.279999999999987</c:v>
                </c:pt>
                <c:pt idx="4">
                  <c:v>27.36</c:v>
                </c:pt>
                <c:pt idx="5">
                  <c:v>25.87</c:v>
                </c:pt>
                <c:pt idx="6">
                  <c:v>25.2</c:v>
                </c:pt>
                <c:pt idx="7">
                  <c:v>37.97</c:v>
                </c:pt>
                <c:pt idx="8">
                  <c:v>36.840000000000003</c:v>
                </c:pt>
                <c:pt idx="9">
                  <c:v>38.08</c:v>
                </c:pt>
                <c:pt idx="10">
                  <c:v>40.53</c:v>
                </c:pt>
                <c:pt idx="11">
                  <c:v>38.11</c:v>
                </c:pt>
                <c:pt idx="12">
                  <c:v>34.06</c:v>
                </c:pt>
                <c:pt idx="13">
                  <c:v>41.24</c:v>
                </c:pt>
                <c:pt idx="14">
                  <c:v>39.78</c:v>
                </c:pt>
                <c:pt idx="15">
                  <c:v>41.31</c:v>
                </c:pt>
                <c:pt idx="16">
                  <c:v>36.790000000000013</c:v>
                </c:pt>
                <c:pt idx="17">
                  <c:v>32.9</c:v>
                </c:pt>
                <c:pt idx="18">
                  <c:v>30.64</c:v>
                </c:pt>
                <c:pt idx="19">
                  <c:v>35.190000000000012</c:v>
                </c:pt>
                <c:pt idx="20">
                  <c:v>39.880000000000003</c:v>
                </c:pt>
                <c:pt idx="21">
                  <c:v>53.42</c:v>
                </c:pt>
                <c:pt idx="22">
                  <c:v>56.220000000000013</c:v>
                </c:pt>
                <c:pt idx="23">
                  <c:v>67.92</c:v>
                </c:pt>
                <c:pt idx="24">
                  <c:v>61.78</c:v>
                </c:pt>
                <c:pt idx="25">
                  <c:v>58.74</c:v>
                </c:pt>
                <c:pt idx="26">
                  <c:v>52.17</c:v>
                </c:pt>
                <c:pt idx="27">
                  <c:v>49.54</c:v>
                </c:pt>
                <c:pt idx="28">
                  <c:v>35.58</c:v>
                </c:pt>
                <c:pt idx="29">
                  <c:v>47.34</c:v>
                </c:pt>
                <c:pt idx="30">
                  <c:v>39.15</c:v>
                </c:pt>
                <c:pt idx="31">
                  <c:v>38.53</c:v>
                </c:pt>
                <c:pt idx="32">
                  <c:v>33.450000000000003</c:v>
                </c:pt>
                <c:pt idx="33">
                  <c:v>33.9</c:v>
                </c:pt>
                <c:pt idx="34">
                  <c:v>30.57</c:v>
                </c:pt>
                <c:pt idx="35">
                  <c:v>37.65</c:v>
                </c:pt>
                <c:pt idx="36">
                  <c:v>37.56</c:v>
                </c:pt>
                <c:pt idx="37">
                  <c:v>37.43</c:v>
                </c:pt>
                <c:pt idx="38">
                  <c:v>41.790000000000013</c:v>
                </c:pt>
                <c:pt idx="39">
                  <c:v>45.3</c:v>
                </c:pt>
                <c:pt idx="40">
                  <c:v>46.21</c:v>
                </c:pt>
                <c:pt idx="41">
                  <c:v>37.050000000000004</c:v>
                </c:pt>
                <c:pt idx="42">
                  <c:v>45.92</c:v>
                </c:pt>
                <c:pt idx="43">
                  <c:v>36.68</c:v>
                </c:pt>
                <c:pt idx="44">
                  <c:v>37.910000000000004</c:v>
                </c:pt>
                <c:pt idx="45">
                  <c:v>38.53</c:v>
                </c:pt>
                <c:pt idx="46">
                  <c:v>37.380000000000003</c:v>
                </c:pt>
                <c:pt idx="47">
                  <c:v>37.520000000000003</c:v>
                </c:pt>
                <c:pt idx="48">
                  <c:v>35.300000000000004</c:v>
                </c:pt>
                <c:pt idx="49">
                  <c:v>44.47</c:v>
                </c:pt>
                <c:pt idx="50">
                  <c:v>41.81</c:v>
                </c:pt>
                <c:pt idx="51">
                  <c:v>49.6</c:v>
                </c:pt>
                <c:pt idx="52">
                  <c:v>48.39</c:v>
                </c:pt>
                <c:pt idx="53">
                  <c:v>50.85</c:v>
                </c:pt>
                <c:pt idx="54">
                  <c:v>41.52</c:v>
                </c:pt>
                <c:pt idx="55">
                  <c:v>47.41</c:v>
                </c:pt>
                <c:pt idx="56">
                  <c:v>54.03</c:v>
                </c:pt>
                <c:pt idx="57">
                  <c:v>55.71</c:v>
                </c:pt>
                <c:pt idx="58">
                  <c:v>49.7</c:v>
                </c:pt>
                <c:pt idx="59">
                  <c:v>45.71</c:v>
                </c:pt>
                <c:pt idx="60">
                  <c:v>54.89</c:v>
                </c:pt>
                <c:pt idx="61">
                  <c:v>57.46</c:v>
                </c:pt>
                <c:pt idx="62">
                  <c:v>71.72</c:v>
                </c:pt>
                <c:pt idx="63">
                  <c:v>77.39</c:v>
                </c:pt>
                <c:pt idx="64">
                  <c:v>84.940000000000026</c:v>
                </c:pt>
                <c:pt idx="65">
                  <c:v>71.38</c:v>
                </c:pt>
                <c:pt idx="66">
                  <c:v>63.21</c:v>
                </c:pt>
                <c:pt idx="67">
                  <c:v>63.84</c:v>
                </c:pt>
                <c:pt idx="68">
                  <c:v>51.31</c:v>
                </c:pt>
                <c:pt idx="69">
                  <c:v>49.660000000000011</c:v>
                </c:pt>
                <c:pt idx="70">
                  <c:v>47.730000000000011</c:v>
                </c:pt>
                <c:pt idx="71">
                  <c:v>46.38</c:v>
                </c:pt>
                <c:pt idx="72">
                  <c:v>41.91</c:v>
                </c:pt>
                <c:pt idx="73">
                  <c:v>46.9</c:v>
                </c:pt>
                <c:pt idx="74">
                  <c:v>42.35</c:v>
                </c:pt>
                <c:pt idx="75">
                  <c:v>36.220000000000013</c:v>
                </c:pt>
                <c:pt idx="76">
                  <c:v>35.25</c:v>
                </c:pt>
                <c:pt idx="77">
                  <c:v>54.53</c:v>
                </c:pt>
                <c:pt idx="78">
                  <c:v>40.06</c:v>
                </c:pt>
                <c:pt idx="79">
                  <c:v>45.34</c:v>
                </c:pt>
                <c:pt idx="80">
                  <c:v>40.480000000000004</c:v>
                </c:pt>
                <c:pt idx="81">
                  <c:v>46.48</c:v>
                </c:pt>
                <c:pt idx="82">
                  <c:v>38.51</c:v>
                </c:pt>
                <c:pt idx="83">
                  <c:v>36.39</c:v>
                </c:pt>
                <c:pt idx="84">
                  <c:v>48.96</c:v>
                </c:pt>
                <c:pt idx="85">
                  <c:v>47.68</c:v>
                </c:pt>
                <c:pt idx="86">
                  <c:v>42.260000000000012</c:v>
                </c:pt>
                <c:pt idx="87">
                  <c:v>44.99</c:v>
                </c:pt>
                <c:pt idx="88">
                  <c:v>46.3</c:v>
                </c:pt>
                <c:pt idx="89">
                  <c:v>38.75</c:v>
                </c:pt>
                <c:pt idx="90">
                  <c:v>33.67</c:v>
                </c:pt>
                <c:pt idx="91">
                  <c:v>48.28</c:v>
                </c:pt>
                <c:pt idx="92">
                  <c:v>43.7</c:v>
                </c:pt>
              </c:numCache>
            </c:numRef>
          </c:val>
        </c:ser>
        <c:ser>
          <c:idx val="2"/>
          <c:order val="2"/>
          <c:tx>
            <c:strRef>
              <c:f>Sheet2!$D$3</c:f>
              <c:strCache>
                <c:ptCount val="1"/>
                <c:pt idx="0">
                  <c:v>LT</c:v>
                </c:pt>
              </c:strCache>
            </c:strRef>
          </c:tx>
          <c:spPr>
            <a:solidFill>
              <a:srgbClr val="9BBB59"/>
            </a:solidFill>
            <a:ln>
              <a:solidFill>
                <a:schemeClr val="accent4">
                  <a:lumMod val="75000"/>
                </a:schemeClr>
              </a:solidFill>
            </a:ln>
          </c:spPr>
          <c:marker>
            <c:symbol val="none"/>
          </c:marker>
          <c:cat>
            <c:numRef>
              <c:f>Sheet2!$A$4:$A$96</c:f>
              <c:numCache>
                <c:formatCode>[$-409]d\-mmm;@</c:formatCode>
                <c:ptCount val="93"/>
                <c:pt idx="0">
                  <c:v>41078</c:v>
                </c:pt>
                <c:pt idx="1">
                  <c:v>41079</c:v>
                </c:pt>
                <c:pt idx="2">
                  <c:v>41080</c:v>
                </c:pt>
                <c:pt idx="3">
                  <c:v>41081</c:v>
                </c:pt>
                <c:pt idx="4">
                  <c:v>41082</c:v>
                </c:pt>
                <c:pt idx="5">
                  <c:v>41083</c:v>
                </c:pt>
                <c:pt idx="6">
                  <c:v>41084</c:v>
                </c:pt>
                <c:pt idx="7">
                  <c:v>41085</c:v>
                </c:pt>
                <c:pt idx="8">
                  <c:v>41086</c:v>
                </c:pt>
                <c:pt idx="9">
                  <c:v>41087</c:v>
                </c:pt>
                <c:pt idx="10">
                  <c:v>41088</c:v>
                </c:pt>
                <c:pt idx="11">
                  <c:v>41089</c:v>
                </c:pt>
                <c:pt idx="12">
                  <c:v>41090</c:v>
                </c:pt>
                <c:pt idx="13">
                  <c:v>41091</c:v>
                </c:pt>
                <c:pt idx="14">
                  <c:v>41092</c:v>
                </c:pt>
                <c:pt idx="15">
                  <c:v>41093</c:v>
                </c:pt>
                <c:pt idx="16">
                  <c:v>41094</c:v>
                </c:pt>
                <c:pt idx="17">
                  <c:v>41095</c:v>
                </c:pt>
                <c:pt idx="18">
                  <c:v>41096</c:v>
                </c:pt>
                <c:pt idx="19">
                  <c:v>41097</c:v>
                </c:pt>
                <c:pt idx="20">
                  <c:v>41098</c:v>
                </c:pt>
                <c:pt idx="21">
                  <c:v>41099</c:v>
                </c:pt>
                <c:pt idx="22">
                  <c:v>41100</c:v>
                </c:pt>
                <c:pt idx="23">
                  <c:v>41101</c:v>
                </c:pt>
                <c:pt idx="24">
                  <c:v>41102</c:v>
                </c:pt>
                <c:pt idx="25">
                  <c:v>41103</c:v>
                </c:pt>
                <c:pt idx="26">
                  <c:v>41104</c:v>
                </c:pt>
                <c:pt idx="27">
                  <c:v>41105</c:v>
                </c:pt>
                <c:pt idx="28">
                  <c:v>41106</c:v>
                </c:pt>
                <c:pt idx="29">
                  <c:v>41107</c:v>
                </c:pt>
                <c:pt idx="30">
                  <c:v>41108</c:v>
                </c:pt>
                <c:pt idx="31">
                  <c:v>41109</c:v>
                </c:pt>
                <c:pt idx="32">
                  <c:v>41110</c:v>
                </c:pt>
                <c:pt idx="33">
                  <c:v>41111</c:v>
                </c:pt>
                <c:pt idx="34">
                  <c:v>41112</c:v>
                </c:pt>
                <c:pt idx="35">
                  <c:v>41113</c:v>
                </c:pt>
                <c:pt idx="36">
                  <c:v>41114</c:v>
                </c:pt>
                <c:pt idx="37">
                  <c:v>41115</c:v>
                </c:pt>
                <c:pt idx="38">
                  <c:v>41116</c:v>
                </c:pt>
                <c:pt idx="39">
                  <c:v>41117</c:v>
                </c:pt>
                <c:pt idx="40">
                  <c:v>41118</c:v>
                </c:pt>
                <c:pt idx="41">
                  <c:v>41119</c:v>
                </c:pt>
                <c:pt idx="42">
                  <c:v>41120</c:v>
                </c:pt>
                <c:pt idx="43">
                  <c:v>41121</c:v>
                </c:pt>
                <c:pt idx="44">
                  <c:v>41122</c:v>
                </c:pt>
                <c:pt idx="45">
                  <c:v>41123</c:v>
                </c:pt>
                <c:pt idx="46">
                  <c:v>41124</c:v>
                </c:pt>
                <c:pt idx="47">
                  <c:v>41125</c:v>
                </c:pt>
                <c:pt idx="48">
                  <c:v>41126</c:v>
                </c:pt>
                <c:pt idx="49">
                  <c:v>41127</c:v>
                </c:pt>
                <c:pt idx="50">
                  <c:v>41128</c:v>
                </c:pt>
                <c:pt idx="51">
                  <c:v>41129</c:v>
                </c:pt>
                <c:pt idx="52">
                  <c:v>41130</c:v>
                </c:pt>
                <c:pt idx="53">
                  <c:v>41131</c:v>
                </c:pt>
                <c:pt idx="54">
                  <c:v>41132</c:v>
                </c:pt>
                <c:pt idx="55">
                  <c:v>41133</c:v>
                </c:pt>
                <c:pt idx="56">
                  <c:v>41134</c:v>
                </c:pt>
                <c:pt idx="57">
                  <c:v>41135</c:v>
                </c:pt>
                <c:pt idx="58">
                  <c:v>41136</c:v>
                </c:pt>
                <c:pt idx="59">
                  <c:v>41137</c:v>
                </c:pt>
                <c:pt idx="60">
                  <c:v>41138</c:v>
                </c:pt>
                <c:pt idx="61">
                  <c:v>41139</c:v>
                </c:pt>
                <c:pt idx="62">
                  <c:v>41140</c:v>
                </c:pt>
                <c:pt idx="63">
                  <c:v>41141</c:v>
                </c:pt>
                <c:pt idx="64">
                  <c:v>41142</c:v>
                </c:pt>
                <c:pt idx="65">
                  <c:v>41143</c:v>
                </c:pt>
                <c:pt idx="66">
                  <c:v>41144</c:v>
                </c:pt>
                <c:pt idx="67">
                  <c:v>41145</c:v>
                </c:pt>
                <c:pt idx="68">
                  <c:v>41146</c:v>
                </c:pt>
                <c:pt idx="69">
                  <c:v>41147</c:v>
                </c:pt>
                <c:pt idx="70">
                  <c:v>41148</c:v>
                </c:pt>
                <c:pt idx="71">
                  <c:v>41149</c:v>
                </c:pt>
                <c:pt idx="72">
                  <c:v>41150</c:v>
                </c:pt>
                <c:pt idx="73">
                  <c:v>41151</c:v>
                </c:pt>
                <c:pt idx="74">
                  <c:v>41152</c:v>
                </c:pt>
                <c:pt idx="75">
                  <c:v>41153</c:v>
                </c:pt>
                <c:pt idx="76">
                  <c:v>41154</c:v>
                </c:pt>
                <c:pt idx="77">
                  <c:v>41155</c:v>
                </c:pt>
                <c:pt idx="78">
                  <c:v>41156</c:v>
                </c:pt>
                <c:pt idx="79">
                  <c:v>41157</c:v>
                </c:pt>
                <c:pt idx="80">
                  <c:v>41158</c:v>
                </c:pt>
                <c:pt idx="81">
                  <c:v>41159</c:v>
                </c:pt>
                <c:pt idx="82">
                  <c:v>41160</c:v>
                </c:pt>
                <c:pt idx="83">
                  <c:v>41161</c:v>
                </c:pt>
                <c:pt idx="84">
                  <c:v>41162</c:v>
                </c:pt>
                <c:pt idx="85">
                  <c:v>41163</c:v>
                </c:pt>
                <c:pt idx="86">
                  <c:v>41164</c:v>
                </c:pt>
                <c:pt idx="87">
                  <c:v>41165</c:v>
                </c:pt>
                <c:pt idx="88">
                  <c:v>41166</c:v>
                </c:pt>
                <c:pt idx="89">
                  <c:v>41167</c:v>
                </c:pt>
                <c:pt idx="90">
                  <c:v>41168</c:v>
                </c:pt>
                <c:pt idx="91">
                  <c:v>41169</c:v>
                </c:pt>
                <c:pt idx="92">
                  <c:v>41170</c:v>
                </c:pt>
              </c:numCache>
            </c:numRef>
          </c:cat>
          <c:val>
            <c:numRef>
              <c:f>Sheet2!$D$4:$D$96</c:f>
              <c:numCache>
                <c:formatCode>General</c:formatCode>
                <c:ptCount val="93"/>
                <c:pt idx="0">
                  <c:v>69.599999999999994</c:v>
                </c:pt>
                <c:pt idx="1">
                  <c:v>57.47</c:v>
                </c:pt>
                <c:pt idx="2">
                  <c:v>43.27</c:v>
                </c:pt>
                <c:pt idx="3">
                  <c:v>39</c:v>
                </c:pt>
                <c:pt idx="4">
                  <c:v>30.68</c:v>
                </c:pt>
                <c:pt idx="5">
                  <c:v>22.74</c:v>
                </c:pt>
                <c:pt idx="6">
                  <c:v>45.67</c:v>
                </c:pt>
                <c:pt idx="7">
                  <c:v>53.55</c:v>
                </c:pt>
                <c:pt idx="8">
                  <c:v>45.65</c:v>
                </c:pt>
                <c:pt idx="9">
                  <c:v>43.190000000000012</c:v>
                </c:pt>
                <c:pt idx="10">
                  <c:v>45.03</c:v>
                </c:pt>
                <c:pt idx="11">
                  <c:v>44.03</c:v>
                </c:pt>
                <c:pt idx="12">
                  <c:v>44.18</c:v>
                </c:pt>
                <c:pt idx="13">
                  <c:v>44.17</c:v>
                </c:pt>
                <c:pt idx="14">
                  <c:v>42.3</c:v>
                </c:pt>
                <c:pt idx="15">
                  <c:v>53.58</c:v>
                </c:pt>
                <c:pt idx="16">
                  <c:v>36.96</c:v>
                </c:pt>
                <c:pt idx="17">
                  <c:v>16.62</c:v>
                </c:pt>
                <c:pt idx="18">
                  <c:v>25.779999999999987</c:v>
                </c:pt>
                <c:pt idx="19">
                  <c:v>49.24</c:v>
                </c:pt>
                <c:pt idx="20">
                  <c:v>48.81</c:v>
                </c:pt>
                <c:pt idx="21">
                  <c:v>58.38</c:v>
                </c:pt>
                <c:pt idx="22">
                  <c:v>61.49</c:v>
                </c:pt>
                <c:pt idx="23">
                  <c:v>59.99</c:v>
                </c:pt>
                <c:pt idx="24">
                  <c:v>68.349999999999994</c:v>
                </c:pt>
                <c:pt idx="25">
                  <c:v>64.400000000000006</c:v>
                </c:pt>
                <c:pt idx="26">
                  <c:v>54.61</c:v>
                </c:pt>
                <c:pt idx="27">
                  <c:v>49.33</c:v>
                </c:pt>
                <c:pt idx="28">
                  <c:v>52.64</c:v>
                </c:pt>
                <c:pt idx="29">
                  <c:v>45.120000000000012</c:v>
                </c:pt>
                <c:pt idx="30">
                  <c:v>48.1</c:v>
                </c:pt>
                <c:pt idx="31">
                  <c:v>52.04</c:v>
                </c:pt>
                <c:pt idx="32">
                  <c:v>34.54</c:v>
                </c:pt>
                <c:pt idx="33">
                  <c:v>30.64</c:v>
                </c:pt>
                <c:pt idx="34">
                  <c:v>36.89</c:v>
                </c:pt>
                <c:pt idx="35">
                  <c:v>38.090000000000003</c:v>
                </c:pt>
                <c:pt idx="36">
                  <c:v>37.270000000000003</c:v>
                </c:pt>
                <c:pt idx="37">
                  <c:v>39.75</c:v>
                </c:pt>
                <c:pt idx="38">
                  <c:v>48.74</c:v>
                </c:pt>
                <c:pt idx="39">
                  <c:v>40.36</c:v>
                </c:pt>
                <c:pt idx="40">
                  <c:v>43.15</c:v>
                </c:pt>
                <c:pt idx="41">
                  <c:v>42.4</c:v>
                </c:pt>
                <c:pt idx="42">
                  <c:v>48.56</c:v>
                </c:pt>
                <c:pt idx="43">
                  <c:v>47.97</c:v>
                </c:pt>
                <c:pt idx="44">
                  <c:v>43.17</c:v>
                </c:pt>
                <c:pt idx="45">
                  <c:v>37.300000000000004</c:v>
                </c:pt>
                <c:pt idx="46">
                  <c:v>37.480000000000004</c:v>
                </c:pt>
                <c:pt idx="47">
                  <c:v>45.32</c:v>
                </c:pt>
                <c:pt idx="48">
                  <c:v>40.6</c:v>
                </c:pt>
                <c:pt idx="49">
                  <c:v>43.260000000000012</c:v>
                </c:pt>
                <c:pt idx="50">
                  <c:v>51.61</c:v>
                </c:pt>
                <c:pt idx="51">
                  <c:v>46.34</c:v>
                </c:pt>
                <c:pt idx="52">
                  <c:v>47.94</c:v>
                </c:pt>
                <c:pt idx="53">
                  <c:v>48.03</c:v>
                </c:pt>
                <c:pt idx="54">
                  <c:v>50.97</c:v>
                </c:pt>
                <c:pt idx="55">
                  <c:v>54.57</c:v>
                </c:pt>
                <c:pt idx="56">
                  <c:v>55.75</c:v>
                </c:pt>
                <c:pt idx="57">
                  <c:v>52.85</c:v>
                </c:pt>
                <c:pt idx="58">
                  <c:v>50.730000000000011</c:v>
                </c:pt>
                <c:pt idx="59">
                  <c:v>52.120000000000012</c:v>
                </c:pt>
                <c:pt idx="60">
                  <c:v>49.07</c:v>
                </c:pt>
                <c:pt idx="61">
                  <c:v>51.54</c:v>
                </c:pt>
                <c:pt idx="62">
                  <c:v>55.52</c:v>
                </c:pt>
                <c:pt idx="63">
                  <c:v>123.38</c:v>
                </c:pt>
                <c:pt idx="64">
                  <c:v>80.08</c:v>
                </c:pt>
                <c:pt idx="65">
                  <c:v>72.36999999999999</c:v>
                </c:pt>
                <c:pt idx="66">
                  <c:v>66.34</c:v>
                </c:pt>
                <c:pt idx="67">
                  <c:v>62.53</c:v>
                </c:pt>
                <c:pt idx="68">
                  <c:v>48.64</c:v>
                </c:pt>
                <c:pt idx="69">
                  <c:v>57.07</c:v>
                </c:pt>
                <c:pt idx="70">
                  <c:v>58.730000000000011</c:v>
                </c:pt>
                <c:pt idx="71">
                  <c:v>55.45</c:v>
                </c:pt>
                <c:pt idx="72">
                  <c:v>55.15</c:v>
                </c:pt>
                <c:pt idx="73">
                  <c:v>39.83</c:v>
                </c:pt>
                <c:pt idx="74">
                  <c:v>43.4</c:v>
                </c:pt>
                <c:pt idx="75">
                  <c:v>31.84</c:v>
                </c:pt>
                <c:pt idx="76">
                  <c:v>37.53</c:v>
                </c:pt>
                <c:pt idx="77">
                  <c:v>41.32</c:v>
                </c:pt>
                <c:pt idx="78">
                  <c:v>61.59</c:v>
                </c:pt>
                <c:pt idx="79">
                  <c:v>47.42</c:v>
                </c:pt>
                <c:pt idx="80">
                  <c:v>50.09</c:v>
                </c:pt>
                <c:pt idx="81">
                  <c:v>44.5</c:v>
                </c:pt>
                <c:pt idx="82">
                  <c:v>44.21</c:v>
                </c:pt>
                <c:pt idx="83">
                  <c:v>39.340000000000003</c:v>
                </c:pt>
                <c:pt idx="84">
                  <c:v>42.34</c:v>
                </c:pt>
                <c:pt idx="85">
                  <c:v>53.84</c:v>
                </c:pt>
                <c:pt idx="86">
                  <c:v>48.85</c:v>
                </c:pt>
                <c:pt idx="87">
                  <c:v>48.8</c:v>
                </c:pt>
                <c:pt idx="88">
                  <c:v>46.52</c:v>
                </c:pt>
                <c:pt idx="89">
                  <c:v>38.730000000000011</c:v>
                </c:pt>
                <c:pt idx="90">
                  <c:v>37.67</c:v>
                </c:pt>
                <c:pt idx="91">
                  <c:v>49.78</c:v>
                </c:pt>
                <c:pt idx="92">
                  <c:v>49.59</c:v>
                </c:pt>
              </c:numCache>
            </c:numRef>
          </c:val>
        </c:ser>
        <c:marker val="1"/>
        <c:axId val="79962496"/>
        <c:axId val="79964032"/>
      </c:lineChart>
      <c:dateAx>
        <c:axId val="79962496"/>
        <c:scaling>
          <c:orientation val="minMax"/>
        </c:scaling>
        <c:axPos val="b"/>
        <c:numFmt formatCode="[$-409]mmm\-dd;@" sourceLinked="0"/>
        <c:majorTickMark val="none"/>
        <c:tickLblPos val="nextTo"/>
        <c:txPr>
          <a:bodyPr rot="-5400000" vert="horz"/>
          <a:lstStyle/>
          <a:p>
            <a:pPr>
              <a:defRPr sz="1200"/>
            </a:pPr>
            <a:endParaRPr lang="lt-LT"/>
          </a:p>
        </c:txPr>
        <c:crossAx val="79964032"/>
        <c:crosses val="autoZero"/>
        <c:auto val="1"/>
        <c:lblOffset val="100"/>
        <c:majorUnit val="3"/>
        <c:majorTimeUnit val="days"/>
      </c:dateAx>
      <c:valAx>
        <c:axId val="79964032"/>
        <c:scaling>
          <c:orientation val="minMax"/>
        </c:scaling>
        <c:axPos val="l"/>
        <c:majorGridlines>
          <c:spPr>
            <a:ln w="6350">
              <a:solidFill>
                <a:schemeClr val="bg1">
                  <a:lumMod val="65000"/>
                </a:schemeClr>
              </a:solidFill>
              <a:prstDash val="sysDot"/>
            </a:ln>
          </c:spPr>
        </c:majorGridlines>
        <c:title>
          <c:tx>
            <c:rich>
              <a:bodyPr rot="0" vert="horz"/>
              <a:lstStyle/>
              <a:p>
                <a:pPr>
                  <a:defRPr sz="1200"/>
                </a:pPr>
                <a:r>
                  <a:rPr lang="en-US" sz="1200"/>
                  <a:t>€/MWh</a:t>
                </a:r>
                <a:endParaRPr lang="lt-LT" sz="1200"/>
              </a:p>
            </c:rich>
          </c:tx>
          <c:layout>
            <c:manualLayout>
              <c:xMode val="edge"/>
              <c:yMode val="edge"/>
              <c:x val="0"/>
              <c:y val="2.6563265694507218E-2"/>
            </c:manualLayout>
          </c:layout>
        </c:title>
        <c:numFmt formatCode="#,##0.00" sourceLinked="0"/>
        <c:majorTickMark val="none"/>
        <c:tickLblPos val="nextTo"/>
        <c:spPr>
          <a:ln w="9525">
            <a:noFill/>
          </a:ln>
        </c:spPr>
        <c:txPr>
          <a:bodyPr/>
          <a:lstStyle/>
          <a:p>
            <a:pPr>
              <a:defRPr sz="1200" b="1"/>
            </a:pPr>
            <a:endParaRPr lang="lt-LT"/>
          </a:p>
        </c:txPr>
        <c:crossAx val="79962496"/>
        <c:crosses val="autoZero"/>
        <c:crossBetween val="between"/>
      </c:valAx>
      <c:valAx>
        <c:axId val="79970304"/>
        <c:scaling>
          <c:orientation val="minMax"/>
          <c:max val="700"/>
          <c:min val="300"/>
        </c:scaling>
        <c:axPos val="r"/>
        <c:title>
          <c:tx>
            <c:rich>
              <a:bodyPr rot="0" vert="horz"/>
              <a:lstStyle/>
              <a:p>
                <a:pPr>
                  <a:defRPr sz="1200"/>
                </a:pPr>
                <a:r>
                  <a:rPr lang="en-US" sz="1200"/>
                  <a:t>MW</a:t>
                </a:r>
                <a:endParaRPr lang="lt-LT" sz="1200"/>
              </a:p>
            </c:rich>
          </c:tx>
          <c:layout>
            <c:manualLayout>
              <c:xMode val="edge"/>
              <c:yMode val="edge"/>
              <c:x val="0.94849012895127238"/>
              <c:y val="2.6112551641014663E-2"/>
            </c:manualLayout>
          </c:layout>
        </c:title>
        <c:numFmt formatCode="#,##0.0" sourceLinked="0"/>
        <c:tickLblPos val="nextTo"/>
        <c:txPr>
          <a:bodyPr/>
          <a:lstStyle/>
          <a:p>
            <a:pPr>
              <a:defRPr sz="1200" b="1">
                <a:solidFill>
                  <a:schemeClr val="accent3">
                    <a:lumMod val="75000"/>
                  </a:schemeClr>
                </a:solidFill>
              </a:defRPr>
            </a:pPr>
            <a:endParaRPr lang="lt-LT"/>
          </a:p>
        </c:txPr>
        <c:crossAx val="79972224"/>
        <c:crosses val="max"/>
        <c:crossBetween val="between"/>
      </c:valAx>
      <c:catAx>
        <c:axId val="79972224"/>
        <c:scaling>
          <c:orientation val="minMax"/>
        </c:scaling>
        <c:delete val="1"/>
        <c:axPos val="b"/>
        <c:tickLblPos val="none"/>
        <c:crossAx val="79970304"/>
        <c:crosses val="autoZero"/>
        <c:auto val="1"/>
        <c:lblAlgn val="ctr"/>
        <c:lblOffset val="100"/>
      </c:catAx>
      <c:spPr>
        <a:ln>
          <a:solidFill>
            <a:schemeClr val="bg1">
              <a:lumMod val="65000"/>
            </a:schemeClr>
          </a:solidFill>
        </a:ln>
      </c:spPr>
    </c:plotArea>
    <c:legend>
      <c:legendPos val="b"/>
      <c:layout>
        <c:manualLayout>
          <c:xMode val="edge"/>
          <c:yMode val="edge"/>
          <c:x val="0.28692171630720115"/>
          <c:y val="0.94157686482543157"/>
          <c:w val="0.42615656738559915"/>
          <c:h val="5.8423135174568416E-2"/>
        </c:manualLayout>
      </c:layout>
      <c:txPr>
        <a:bodyPr/>
        <a:lstStyle/>
        <a:p>
          <a:pPr>
            <a:defRPr sz="1200">
              <a:solidFill>
                <a:schemeClr val="tx2">
                  <a:lumMod val="50000"/>
                </a:schemeClr>
              </a:solidFill>
            </a:defRPr>
          </a:pPr>
          <a:endParaRPr lang="lt-LT"/>
        </a:p>
      </c:txPr>
    </c:legend>
    <c:plotVisOnly val="1"/>
    <c:dispBlanksAs val="gap"/>
  </c:chart>
  <c:spPr>
    <a:ln>
      <a:solidFill>
        <a:schemeClr val="bg1">
          <a:lumMod val="65000"/>
        </a:schemeClr>
      </a:solid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7419E6-FD94-4097-84B5-644F06BD8ACF}" type="datetimeFigureOut">
              <a:rPr lang="lt-LT" smtClean="0"/>
              <a:pPr/>
              <a:t>2012.09.20</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25002-4283-46DA-A66A-36FB356D03D2}" type="slidenum">
              <a:rPr lang="lt-LT" smtClean="0"/>
              <a:pPr/>
              <a:t>‹#›</a:t>
            </a:fld>
            <a:endParaRPr lang="lt-L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t-LT" dirty="0"/>
          </a:p>
        </p:txBody>
      </p:sp>
      <p:sp>
        <p:nvSpPr>
          <p:cNvPr id="4" name="Slide Number Placeholder 3"/>
          <p:cNvSpPr>
            <a:spLocks noGrp="1"/>
          </p:cNvSpPr>
          <p:nvPr>
            <p:ph type="sldNum" sz="quarter" idx="10"/>
          </p:nvPr>
        </p:nvSpPr>
        <p:spPr/>
        <p:txBody>
          <a:bodyPr/>
          <a:lstStyle/>
          <a:p>
            <a:fld id="{92A9B9A3-AF1D-45B5-80F0-AC2D63CA114A}" type="slidenum">
              <a:rPr lang="lt-LT" smtClean="0"/>
              <a:pPr/>
              <a:t>5</a:t>
            </a:fld>
            <a:endParaRPr lang="lt-L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lt-LT"/>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F1D8049-F10B-4EFB-864D-DFB26E5D7797}" type="datetime1">
              <a:rPr lang="lt-LT"/>
              <a:pPr>
                <a:defRPr/>
              </a:pPr>
              <a:t>2012.09.20</a:t>
            </a:fld>
            <a:endParaRPr lang="lt-LT"/>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lt-LT"/>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C86DD34-A624-4146-9FC6-FF59DDE55254}" type="slidenum">
              <a:rPr lang="lt-LT"/>
              <a:pPr>
                <a:defRPr/>
              </a:pPr>
              <a:t>‹#›</a:t>
            </a:fld>
            <a:endParaRPr lang="lt-LT"/>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9/20/2012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6" r:id="rId2"/>
    <p:sldLayoutId id="2147483657" r:id="rId3"/>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948608" y="2305170"/>
            <a:ext cx="7412360" cy="1470025"/>
          </a:xfrm>
          <a:prstGeom prst="rect">
            <a:avLst/>
          </a:prstGeom>
          <a:noFill/>
          <a:ln>
            <a:miter lim="800000"/>
            <a:headEnd/>
            <a:tailEnd/>
          </a:ln>
        </p:spPr>
        <p:txBody>
          <a:bodyPr vert="horz" wrap="square" numCol="1" anchor="t" anchorCtr="0" compatLnSpc="1">
            <a:prstTxWarp prst="textNoShape">
              <a:avLst/>
            </a:prstTxWarp>
          </a:bodyPr>
          <a:lstStyle/>
          <a:p>
            <a:pPr lvl="0" algn="ctr">
              <a:spcBef>
                <a:spcPct val="0"/>
              </a:spcBef>
              <a:defRPr/>
            </a:pPr>
            <a:r>
              <a:rPr lang="en-US" sz="4000" b="1" dirty="0" smtClean="0">
                <a:solidFill>
                  <a:srgbClr val="0070C0"/>
                </a:solidFill>
              </a:rPr>
              <a:t>Lithuanian power market after June 18</a:t>
            </a:r>
            <a:r>
              <a:rPr lang="en-US" sz="4000" b="1" baseline="30000" dirty="0" smtClean="0">
                <a:solidFill>
                  <a:srgbClr val="0070C0"/>
                </a:solidFill>
              </a:rPr>
              <a:t>th</a:t>
            </a:r>
            <a:r>
              <a:rPr lang="en-US" sz="4000" b="1" dirty="0" smtClean="0">
                <a:solidFill>
                  <a:srgbClr val="0070C0"/>
                </a:solidFill>
              </a:rPr>
              <a:t>, 2012</a:t>
            </a:r>
            <a:endParaRPr kumimoji="0" lang="en-US" sz="3800" b="1" i="0" u="none" strike="noStrike" kern="1200" cap="none" spc="0" normalizeH="0" baseline="0" noProof="0" dirty="0" smtClean="0">
              <a:ln>
                <a:noFill/>
              </a:ln>
              <a:solidFill>
                <a:srgbClr val="0070C0"/>
              </a:solidFill>
              <a:effectLst/>
              <a:uLnTx/>
              <a:uFillTx/>
              <a:latin typeface="Arial" pitchFamily="34" charset="0"/>
              <a:ea typeface="ヒラギノ角ゴ ProN W3" charset="-128"/>
              <a:cs typeface="+mj-cs"/>
            </a:endParaRPr>
          </a:p>
        </p:txBody>
      </p:sp>
      <p:sp>
        <p:nvSpPr>
          <p:cNvPr id="3" name="TextBox 2"/>
          <p:cNvSpPr txBox="1"/>
          <p:nvPr/>
        </p:nvSpPr>
        <p:spPr>
          <a:xfrm>
            <a:off x="6444208" y="4005064"/>
            <a:ext cx="2088232" cy="276999"/>
          </a:xfrm>
          <a:prstGeom prst="rect">
            <a:avLst/>
          </a:prstGeom>
          <a:noFill/>
        </p:spPr>
        <p:txBody>
          <a:bodyPr wrap="square">
            <a:spAutoFit/>
          </a:bodyPr>
          <a:lstStyle/>
          <a:p>
            <a:pPr>
              <a:defRPr/>
            </a:pPr>
            <a:r>
              <a:rPr lang="en-US" sz="1200" b="1" dirty="0" smtClean="0">
                <a:solidFill>
                  <a:schemeClr val="tx1">
                    <a:lumMod val="50000"/>
                    <a:lumOff val="50000"/>
                  </a:schemeClr>
                </a:solidFill>
              </a:rPr>
              <a:t>Lietuvos energija, AB</a:t>
            </a:r>
            <a:endParaRPr lang="lt-LT" sz="1200" b="1" dirty="0">
              <a:solidFill>
                <a:schemeClr val="tx1">
                  <a:lumMod val="50000"/>
                  <a:lumOff val="50000"/>
                </a:schemeClr>
              </a:solidFill>
            </a:endParaRPr>
          </a:p>
        </p:txBody>
      </p:sp>
      <p:sp>
        <p:nvSpPr>
          <p:cNvPr id="4" name="TextBox 3"/>
          <p:cNvSpPr txBox="1"/>
          <p:nvPr/>
        </p:nvSpPr>
        <p:spPr>
          <a:xfrm>
            <a:off x="4067944" y="6381328"/>
            <a:ext cx="1008757" cy="287610"/>
          </a:xfrm>
          <a:prstGeom prst="rect">
            <a:avLst/>
          </a:prstGeom>
          <a:noFill/>
        </p:spPr>
        <p:txBody>
          <a:bodyPr wrap="square">
            <a:spAutoFit/>
          </a:bodyPr>
          <a:lstStyle/>
          <a:p>
            <a:pPr>
              <a:defRPr/>
            </a:pPr>
            <a:r>
              <a:rPr lang="en-US" sz="1200" b="1" dirty="0" smtClean="0">
                <a:solidFill>
                  <a:schemeClr val="tx1">
                    <a:lumMod val="50000"/>
                    <a:lumOff val="50000"/>
                  </a:schemeClr>
                </a:solidFill>
              </a:rPr>
              <a:t>Riga</a:t>
            </a:r>
            <a:r>
              <a:rPr lang="lt-LT" sz="1200" b="1" dirty="0" smtClean="0">
                <a:solidFill>
                  <a:schemeClr val="tx1">
                    <a:lumMod val="50000"/>
                    <a:lumOff val="50000"/>
                  </a:schemeClr>
                </a:solidFill>
              </a:rPr>
              <a:t>, </a:t>
            </a:r>
            <a:r>
              <a:rPr lang="lt-LT" sz="1200" b="1" dirty="0">
                <a:solidFill>
                  <a:schemeClr val="tx1">
                    <a:lumMod val="50000"/>
                    <a:lumOff val="50000"/>
                  </a:schemeClr>
                </a:solidFill>
              </a:rPr>
              <a:t>2012</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lstStyle/>
          <a:p>
            <a:pPr algn="l"/>
            <a:r>
              <a:rPr lang="en-US" sz="2400" b="1" dirty="0" smtClean="0">
                <a:solidFill>
                  <a:srgbClr val="0070C0"/>
                </a:solidFill>
              </a:rPr>
              <a:t>Agenda</a:t>
            </a:r>
            <a:endParaRPr lang="lt-LT" sz="2400" b="1" dirty="0">
              <a:solidFill>
                <a:srgbClr val="0070C0"/>
              </a:solidFill>
            </a:endParaRPr>
          </a:p>
        </p:txBody>
      </p:sp>
      <p:sp>
        <p:nvSpPr>
          <p:cNvPr id="4" name="Rectangle 3"/>
          <p:cNvSpPr/>
          <p:nvPr/>
        </p:nvSpPr>
        <p:spPr>
          <a:xfrm>
            <a:off x="467544" y="1124744"/>
            <a:ext cx="7848872" cy="1754326"/>
          </a:xfrm>
          <a:prstGeom prst="rect">
            <a:avLst/>
          </a:prstGeom>
        </p:spPr>
        <p:txBody>
          <a:bodyPr wrap="square">
            <a:spAutoFit/>
          </a:bodyPr>
          <a:lstStyle/>
          <a:p>
            <a:pPr marL="342900" indent="-342900">
              <a:buAutoNum type="arabicPeriod"/>
            </a:pPr>
            <a:r>
              <a:rPr lang="en-US" b="1" dirty="0" smtClean="0">
                <a:solidFill>
                  <a:srgbClr val="0070C0"/>
                </a:solidFill>
                <a:latin typeface="Calibri" pitchFamily="34" charset="0"/>
                <a:ea typeface="Calibri" pitchFamily="34" charset="0"/>
                <a:cs typeface="Calibri" pitchFamily="34" charset="0"/>
              </a:rPr>
              <a:t>Changes in Baltic energy market after the opening of NPS Lithuanian bidding area on June 18</a:t>
            </a:r>
            <a:r>
              <a:rPr lang="en-US" b="1" baseline="30000" dirty="0" smtClean="0">
                <a:solidFill>
                  <a:srgbClr val="0070C0"/>
                </a:solidFill>
                <a:latin typeface="Calibri" pitchFamily="34" charset="0"/>
                <a:ea typeface="Calibri" pitchFamily="34" charset="0"/>
                <a:cs typeface="Calibri" pitchFamily="34" charset="0"/>
              </a:rPr>
              <a:t>th</a:t>
            </a:r>
            <a:r>
              <a:rPr lang="en-US" b="1" dirty="0" smtClean="0">
                <a:solidFill>
                  <a:srgbClr val="0070C0"/>
                </a:solidFill>
                <a:latin typeface="Calibri" pitchFamily="34" charset="0"/>
                <a:ea typeface="Calibri" pitchFamily="34" charset="0"/>
                <a:cs typeface="Calibri" pitchFamily="34" charset="0"/>
              </a:rPr>
              <a:t>, 2012 </a:t>
            </a:r>
          </a:p>
          <a:p>
            <a:pPr marL="342900" indent="-342900">
              <a:buAutoNum type="arabicPeriod"/>
            </a:pPr>
            <a:endParaRPr lang="en-US" b="1" dirty="0" smtClean="0">
              <a:solidFill>
                <a:srgbClr val="0070C0"/>
              </a:solidFill>
              <a:latin typeface="Calibri" pitchFamily="34" charset="0"/>
              <a:ea typeface="Calibri" pitchFamily="34" charset="0"/>
              <a:cs typeface="Calibri" pitchFamily="34" charset="0"/>
            </a:endParaRPr>
          </a:p>
          <a:p>
            <a:pPr marL="342900" indent="-342900">
              <a:buAutoNum type="arabicPeriod"/>
            </a:pPr>
            <a:r>
              <a:rPr lang="en-US" b="1" dirty="0" smtClean="0">
                <a:solidFill>
                  <a:srgbClr val="0070C0"/>
                </a:solidFill>
              </a:rPr>
              <a:t>Practical example of Lithuanian market isolation</a:t>
            </a:r>
          </a:p>
          <a:p>
            <a:pPr marL="342900" indent="-342900">
              <a:buAutoNum type="arabicPeriod"/>
            </a:pPr>
            <a:endParaRPr lang="en-US" b="1" dirty="0" smtClean="0">
              <a:solidFill>
                <a:srgbClr val="0070C0"/>
              </a:solidFill>
            </a:endParaRPr>
          </a:p>
          <a:p>
            <a:pPr marL="342900" indent="-342900">
              <a:buAutoNum type="arabicPeriod"/>
            </a:pPr>
            <a:r>
              <a:rPr lang="en-US" b="1" dirty="0" smtClean="0">
                <a:solidFill>
                  <a:srgbClr val="0070C0"/>
                </a:solidFill>
              </a:rPr>
              <a:t>Possible suggestions for solving mentioned problems</a:t>
            </a:r>
            <a:endParaRPr lang="lt-LT"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411162"/>
          </a:xfrm>
        </p:spPr>
        <p:txBody>
          <a:bodyPr>
            <a:noAutofit/>
          </a:bodyPr>
          <a:lstStyle/>
          <a:p>
            <a:r>
              <a:rPr lang="en-US" sz="2000" b="1" dirty="0" smtClean="0">
                <a:solidFill>
                  <a:srgbClr val="0070C0"/>
                </a:solidFill>
                <a:latin typeface="Calibri" pitchFamily="34" charset="0"/>
                <a:ea typeface="Calibri" pitchFamily="34" charset="0"/>
                <a:cs typeface="Calibri" pitchFamily="34" charset="0"/>
              </a:rPr>
              <a:t>1. Changes in Baltic energy market after the opening of NPS Lithuanian bidding area</a:t>
            </a:r>
            <a:endParaRPr lang="lt-LT" sz="2000" dirty="0">
              <a:solidFill>
                <a:srgbClr val="0070C0"/>
              </a:solidFill>
            </a:endParaRPr>
          </a:p>
        </p:txBody>
      </p:sp>
      <p:grpSp>
        <p:nvGrpSpPr>
          <p:cNvPr id="3" name="Group 11"/>
          <p:cNvGrpSpPr/>
          <p:nvPr/>
        </p:nvGrpSpPr>
        <p:grpSpPr>
          <a:xfrm>
            <a:off x="228600" y="685800"/>
            <a:ext cx="3886200" cy="4675976"/>
            <a:chOff x="304800" y="914400"/>
            <a:chExt cx="3886200" cy="4675976"/>
          </a:xfrm>
          <a:effectLst>
            <a:glow rad="63500">
              <a:schemeClr val="accent6">
                <a:satMod val="175000"/>
                <a:alpha val="40000"/>
              </a:schemeClr>
            </a:glow>
            <a:outerShdw blurRad="63500" sx="102000" sy="102000" algn="ctr" rotWithShape="0">
              <a:prstClr val="black">
                <a:alpha val="40000"/>
              </a:prstClr>
            </a:outerShdw>
          </a:effectLst>
        </p:grpSpPr>
        <p:pic>
          <p:nvPicPr>
            <p:cNvPr id="1026" name="Picture 2"/>
            <p:cNvPicPr>
              <a:picLocks noChangeAspect="1" noChangeArrowheads="1"/>
            </p:cNvPicPr>
            <p:nvPr/>
          </p:nvPicPr>
          <p:blipFill>
            <a:blip r:embed="rId2" cstate="print"/>
            <a:srcRect/>
            <a:stretch>
              <a:fillRect/>
            </a:stretch>
          </p:blipFill>
          <p:spPr bwMode="auto">
            <a:xfrm>
              <a:off x="304800" y="914400"/>
              <a:ext cx="3886200" cy="4675976"/>
            </a:xfrm>
            <a:prstGeom prst="rect">
              <a:avLst/>
            </a:prstGeom>
            <a:noFill/>
            <a:ln w="9525">
              <a:noFill/>
              <a:miter lim="800000"/>
              <a:headEnd/>
              <a:tailEnd/>
            </a:ln>
            <a:effectLst/>
          </p:spPr>
        </p:pic>
        <p:sp>
          <p:nvSpPr>
            <p:cNvPr id="6" name="Rectangle 5"/>
            <p:cNvSpPr/>
            <p:nvPr/>
          </p:nvSpPr>
          <p:spPr>
            <a:xfrm>
              <a:off x="1928150" y="3094300"/>
              <a:ext cx="1447800" cy="457200"/>
            </a:xfrm>
            <a:prstGeom prst="rect">
              <a:avLst/>
            </a:prstGeom>
            <a:no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ELE</a:t>
              </a:r>
            </a:p>
            <a:p>
              <a:pPr algn="ctr">
                <a:lnSpc>
                  <a:spcPct val="50000"/>
                </a:lnSpc>
              </a:pPr>
              <a:r>
                <a:rPr lang="en-US" sz="1600" b="1" dirty="0" smtClean="0">
                  <a:solidFill>
                    <a:schemeClr val="tx1"/>
                  </a:solidFill>
                </a:rPr>
                <a:t>44,08</a:t>
              </a:r>
              <a:endParaRPr lang="lt-LT" sz="1600" b="1" dirty="0">
                <a:solidFill>
                  <a:schemeClr val="tx1"/>
                </a:solidFill>
              </a:endParaRPr>
            </a:p>
          </p:txBody>
        </p:sp>
        <p:sp>
          <p:nvSpPr>
            <p:cNvPr id="7" name="TextBox 6"/>
            <p:cNvSpPr txBox="1"/>
            <p:nvPr/>
          </p:nvSpPr>
          <p:spPr>
            <a:xfrm>
              <a:off x="2133600" y="4038600"/>
              <a:ext cx="381000" cy="307777"/>
            </a:xfrm>
            <a:prstGeom prst="rect">
              <a:avLst/>
            </a:prstGeom>
            <a:noFill/>
          </p:spPr>
          <p:txBody>
            <a:bodyPr wrap="square" rtlCol="0">
              <a:spAutoFit/>
            </a:bodyPr>
            <a:lstStyle/>
            <a:p>
              <a:r>
                <a:rPr lang="en-US" sz="1400" b="1" dirty="0" smtClean="0">
                  <a:solidFill>
                    <a:schemeClr val="bg1"/>
                  </a:solidFill>
                </a:rPr>
                <a:t>LT</a:t>
              </a:r>
              <a:endParaRPr lang="lt-LT" sz="1400" b="1" dirty="0">
                <a:solidFill>
                  <a:schemeClr val="bg1"/>
                </a:solidFill>
              </a:endParaRPr>
            </a:p>
          </p:txBody>
        </p:sp>
        <p:sp>
          <p:nvSpPr>
            <p:cNvPr id="8" name="TextBox 7"/>
            <p:cNvSpPr txBox="1"/>
            <p:nvPr/>
          </p:nvSpPr>
          <p:spPr>
            <a:xfrm>
              <a:off x="2332300" y="2590800"/>
              <a:ext cx="381000" cy="307777"/>
            </a:xfrm>
            <a:prstGeom prst="rect">
              <a:avLst/>
            </a:prstGeom>
            <a:noFill/>
          </p:spPr>
          <p:txBody>
            <a:bodyPr wrap="square" rtlCol="0">
              <a:spAutoFit/>
            </a:bodyPr>
            <a:lstStyle/>
            <a:p>
              <a:r>
                <a:rPr lang="en-US" sz="1400" b="1" dirty="0" smtClean="0">
                  <a:solidFill>
                    <a:schemeClr val="bg1"/>
                  </a:solidFill>
                </a:rPr>
                <a:t>EE</a:t>
              </a:r>
              <a:endParaRPr lang="lt-LT" sz="1400" b="1" dirty="0">
                <a:solidFill>
                  <a:schemeClr val="bg1"/>
                </a:solidFill>
              </a:endParaRPr>
            </a:p>
          </p:txBody>
        </p:sp>
        <p:sp>
          <p:nvSpPr>
            <p:cNvPr id="9" name="TextBox 8"/>
            <p:cNvSpPr txBox="1"/>
            <p:nvPr/>
          </p:nvSpPr>
          <p:spPr>
            <a:xfrm>
              <a:off x="1981200" y="4343400"/>
              <a:ext cx="685800" cy="338554"/>
            </a:xfrm>
            <a:prstGeom prst="rect">
              <a:avLst/>
            </a:prstGeom>
            <a:noFill/>
          </p:spPr>
          <p:txBody>
            <a:bodyPr wrap="square" rtlCol="0">
              <a:spAutoFit/>
            </a:bodyPr>
            <a:lstStyle/>
            <a:p>
              <a:r>
                <a:rPr lang="en-US" sz="1600" b="1" dirty="0" smtClean="0"/>
                <a:t>48,34</a:t>
              </a:r>
              <a:endParaRPr lang="lt-LT" sz="1600" b="1" dirty="0"/>
            </a:p>
          </p:txBody>
        </p:sp>
        <p:sp>
          <p:nvSpPr>
            <p:cNvPr id="10" name="TextBox 9"/>
            <p:cNvSpPr txBox="1"/>
            <p:nvPr/>
          </p:nvSpPr>
          <p:spPr>
            <a:xfrm>
              <a:off x="2514600" y="2771175"/>
              <a:ext cx="685800" cy="338554"/>
            </a:xfrm>
            <a:prstGeom prst="rect">
              <a:avLst/>
            </a:prstGeom>
            <a:noFill/>
          </p:spPr>
          <p:txBody>
            <a:bodyPr wrap="square" rtlCol="0">
              <a:spAutoFit/>
            </a:bodyPr>
            <a:lstStyle/>
            <a:p>
              <a:r>
                <a:rPr lang="en-US" sz="1600" b="1" dirty="0" smtClean="0"/>
                <a:t>37,43</a:t>
              </a:r>
              <a:endParaRPr lang="lt-LT" sz="1600" b="1" dirty="0"/>
            </a:p>
          </p:txBody>
        </p:sp>
      </p:grpSp>
      <p:sp>
        <p:nvSpPr>
          <p:cNvPr id="11" name="TextBox 10"/>
          <p:cNvSpPr txBox="1"/>
          <p:nvPr/>
        </p:nvSpPr>
        <p:spPr>
          <a:xfrm>
            <a:off x="241119" y="5419874"/>
            <a:ext cx="3886200" cy="276999"/>
          </a:xfrm>
          <a:prstGeom prst="rect">
            <a:avLst/>
          </a:prstGeom>
          <a:noFill/>
        </p:spPr>
        <p:txBody>
          <a:bodyPr wrap="square" rtlCol="0">
            <a:spAutoFit/>
          </a:bodyPr>
          <a:lstStyle/>
          <a:p>
            <a:r>
              <a:rPr lang="en-US" sz="1200" i="1" dirty="0" smtClean="0"/>
              <a:t>*Data from June 18, 2012 till September 18, 2012</a:t>
            </a:r>
            <a:endParaRPr lang="lt-LT" sz="1200" i="1" dirty="0"/>
          </a:p>
        </p:txBody>
      </p:sp>
      <p:sp>
        <p:nvSpPr>
          <p:cNvPr id="34" name="TextBox 33"/>
          <p:cNvSpPr txBox="1"/>
          <p:nvPr/>
        </p:nvSpPr>
        <p:spPr>
          <a:xfrm>
            <a:off x="228600" y="5930116"/>
            <a:ext cx="8686800" cy="523220"/>
          </a:xfrm>
          <a:prstGeom prst="rect">
            <a:avLst/>
          </a:prstGeom>
          <a:gradFill>
            <a:gsLst>
              <a:gs pos="100000">
                <a:srgbClr val="FFC000"/>
              </a:gs>
              <a:gs pos="100000">
                <a:schemeClr val="accent6">
                  <a:shade val="93000"/>
                  <a:satMod val="130000"/>
                </a:schemeClr>
              </a:gs>
              <a:gs pos="100000">
                <a:schemeClr val="accent6">
                  <a:shade val="94000"/>
                  <a:satMod val="135000"/>
                </a:schemeClr>
              </a:gs>
            </a:gsLst>
          </a:gradFill>
          <a:effectLst>
            <a:glow rad="63500">
              <a:schemeClr val="accent6">
                <a:satMod val="175000"/>
                <a:alpha val="40000"/>
              </a:schemeClr>
            </a:glow>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marL="0" lvl="1" algn="ctr" fontAlgn="base">
              <a:spcBef>
                <a:spcPct val="20000"/>
              </a:spcBef>
              <a:spcAft>
                <a:spcPct val="0"/>
              </a:spcAft>
              <a:defRPr/>
            </a:pPr>
            <a:r>
              <a:rPr lang="en-GB" sz="1400" b="1" kern="0" dirty="0" smtClean="0">
                <a:solidFill>
                  <a:schemeClr val="tx1"/>
                </a:solidFill>
              </a:rPr>
              <a:t>Lithuania works as an isolated area which implicitly is not connected with any other bidding area in Nord Pool Spot market, therefore further developments are necessary for properly functioning common Baltic electricity market. </a:t>
            </a:r>
          </a:p>
        </p:txBody>
      </p:sp>
      <p:sp>
        <p:nvSpPr>
          <p:cNvPr id="35" name="TextBox 34"/>
          <p:cNvSpPr txBox="1"/>
          <p:nvPr/>
        </p:nvSpPr>
        <p:spPr>
          <a:xfrm>
            <a:off x="457200" y="3886200"/>
            <a:ext cx="1219200" cy="738664"/>
          </a:xfrm>
          <a:prstGeom prst="rect">
            <a:avLst/>
          </a:prstGeom>
          <a:solidFill>
            <a:srgbClr val="FFC000"/>
          </a:solidFill>
          <a:ln>
            <a:solidFill>
              <a:schemeClr val="accent6">
                <a:lumMod val="50000"/>
              </a:schemeClr>
            </a:solidFill>
          </a:ln>
          <a:effectLst>
            <a:glow rad="63500">
              <a:schemeClr val="accent6">
                <a:satMod val="175000"/>
                <a:alpha val="40000"/>
              </a:schemeClr>
            </a:glow>
            <a:outerShdw blurRad="63500" sx="102000" sy="102000" algn="c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400" b="1" dirty="0" smtClean="0">
                <a:solidFill>
                  <a:schemeClr val="tx1"/>
                </a:solidFill>
              </a:rPr>
              <a:t>Risk for market participants</a:t>
            </a:r>
            <a:endParaRPr lang="lt-LT" sz="1400" b="1" dirty="0">
              <a:solidFill>
                <a:schemeClr val="tx1"/>
              </a:solidFill>
            </a:endParaRPr>
          </a:p>
        </p:txBody>
      </p:sp>
      <p:sp>
        <p:nvSpPr>
          <p:cNvPr id="41" name="Rectangle 40"/>
          <p:cNvSpPr/>
          <p:nvPr/>
        </p:nvSpPr>
        <p:spPr>
          <a:xfrm>
            <a:off x="762000" y="2971800"/>
            <a:ext cx="381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7" name="TextBox 26"/>
          <p:cNvSpPr txBox="1"/>
          <p:nvPr/>
        </p:nvSpPr>
        <p:spPr>
          <a:xfrm>
            <a:off x="457200" y="2971800"/>
            <a:ext cx="1219200" cy="523220"/>
          </a:xfrm>
          <a:prstGeom prst="rect">
            <a:avLst/>
          </a:prstGeom>
          <a:ln>
            <a:solidFill>
              <a:schemeClr val="accent6">
                <a:lumMod val="50000"/>
              </a:schemeClr>
            </a:solidFill>
          </a:ln>
          <a:effectLst>
            <a:glow rad="63500">
              <a:schemeClr val="accent6">
                <a:satMod val="175000"/>
                <a:alpha val="40000"/>
              </a:schemeClr>
            </a:glow>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b="1" dirty="0" smtClean="0"/>
              <a:t>No coupling - No liquidity</a:t>
            </a:r>
            <a:endParaRPr lang="lt-LT" sz="1400" b="1" dirty="0"/>
          </a:p>
        </p:txBody>
      </p:sp>
      <p:sp>
        <p:nvSpPr>
          <p:cNvPr id="40" name="Down Arrow 39"/>
          <p:cNvSpPr/>
          <p:nvPr/>
        </p:nvSpPr>
        <p:spPr>
          <a:xfrm>
            <a:off x="914400" y="2667000"/>
            <a:ext cx="304800" cy="2286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t-LT"/>
          </a:p>
        </p:txBody>
      </p:sp>
      <p:sp>
        <p:nvSpPr>
          <p:cNvPr id="43" name="TextBox 42"/>
          <p:cNvSpPr txBox="1"/>
          <p:nvPr/>
        </p:nvSpPr>
        <p:spPr>
          <a:xfrm>
            <a:off x="457200" y="2057400"/>
            <a:ext cx="1219200" cy="523220"/>
          </a:xfrm>
          <a:prstGeom prst="rect">
            <a:avLst/>
          </a:prstGeom>
          <a:ln>
            <a:solidFill>
              <a:schemeClr val="accent6">
                <a:lumMod val="50000"/>
              </a:schemeClr>
            </a:solidFill>
          </a:ln>
          <a:effectLst>
            <a:glow rad="63500">
              <a:schemeClr val="accent6">
                <a:satMod val="175000"/>
                <a:alpha val="40000"/>
              </a:schemeClr>
            </a:glow>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b="1" dirty="0" smtClean="0"/>
              <a:t>Limited EE/LV capacities</a:t>
            </a:r>
            <a:endParaRPr lang="lt-LT" sz="1400" b="1" dirty="0"/>
          </a:p>
        </p:txBody>
      </p:sp>
      <p:sp>
        <p:nvSpPr>
          <p:cNvPr id="53" name="TextBox 52"/>
          <p:cNvSpPr txBox="1"/>
          <p:nvPr/>
        </p:nvSpPr>
        <p:spPr>
          <a:xfrm>
            <a:off x="2209800" y="1219200"/>
            <a:ext cx="381000" cy="307777"/>
          </a:xfrm>
          <a:prstGeom prst="rect">
            <a:avLst/>
          </a:prstGeom>
          <a:noFill/>
        </p:spPr>
        <p:txBody>
          <a:bodyPr wrap="square" rtlCol="0">
            <a:spAutoFit/>
          </a:bodyPr>
          <a:lstStyle/>
          <a:p>
            <a:r>
              <a:rPr lang="en-US" sz="1400" b="1" dirty="0" smtClean="0">
                <a:solidFill>
                  <a:schemeClr val="bg1"/>
                </a:solidFill>
              </a:rPr>
              <a:t>FI</a:t>
            </a:r>
            <a:endParaRPr lang="lt-LT" sz="1400" b="1" dirty="0">
              <a:solidFill>
                <a:schemeClr val="bg1"/>
              </a:solidFill>
            </a:endParaRPr>
          </a:p>
        </p:txBody>
      </p:sp>
      <p:sp>
        <p:nvSpPr>
          <p:cNvPr id="54" name="TextBox 53"/>
          <p:cNvSpPr txBox="1"/>
          <p:nvPr/>
        </p:nvSpPr>
        <p:spPr>
          <a:xfrm>
            <a:off x="152400" y="2667000"/>
            <a:ext cx="457200" cy="307777"/>
          </a:xfrm>
          <a:prstGeom prst="rect">
            <a:avLst/>
          </a:prstGeom>
          <a:noFill/>
        </p:spPr>
        <p:txBody>
          <a:bodyPr wrap="square" rtlCol="0">
            <a:spAutoFit/>
          </a:bodyPr>
          <a:lstStyle/>
          <a:p>
            <a:r>
              <a:rPr lang="en-US" sz="1400" b="1" dirty="0" smtClean="0">
                <a:solidFill>
                  <a:schemeClr val="bg1"/>
                </a:solidFill>
              </a:rPr>
              <a:t>SE3</a:t>
            </a:r>
            <a:endParaRPr lang="lt-LT" sz="1400" b="1" dirty="0">
              <a:solidFill>
                <a:schemeClr val="bg1"/>
              </a:solidFill>
            </a:endParaRPr>
          </a:p>
        </p:txBody>
      </p:sp>
      <p:sp>
        <p:nvSpPr>
          <p:cNvPr id="59" name="Right Arrow 58"/>
          <p:cNvSpPr/>
          <p:nvPr/>
        </p:nvSpPr>
        <p:spPr>
          <a:xfrm>
            <a:off x="4220900" y="1094775"/>
            <a:ext cx="457200" cy="533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lt-LT"/>
          </a:p>
        </p:txBody>
      </p:sp>
      <p:sp>
        <p:nvSpPr>
          <p:cNvPr id="60" name="Right Arrow 59"/>
          <p:cNvSpPr/>
          <p:nvPr/>
        </p:nvSpPr>
        <p:spPr>
          <a:xfrm>
            <a:off x="4220900" y="2662309"/>
            <a:ext cx="457200" cy="5633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lt-LT"/>
          </a:p>
        </p:txBody>
      </p:sp>
      <p:sp>
        <p:nvSpPr>
          <p:cNvPr id="61" name="Right Arrow 60"/>
          <p:cNvSpPr/>
          <p:nvPr/>
        </p:nvSpPr>
        <p:spPr>
          <a:xfrm>
            <a:off x="4220900" y="4761527"/>
            <a:ext cx="457200" cy="5633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lt-LT"/>
          </a:p>
        </p:txBody>
      </p:sp>
      <p:cxnSp>
        <p:nvCxnSpPr>
          <p:cNvPr id="65" name="Straight Arrow Connector 64"/>
          <p:cNvCxnSpPr/>
          <p:nvPr/>
        </p:nvCxnSpPr>
        <p:spPr>
          <a:xfrm>
            <a:off x="1979712" y="2276872"/>
            <a:ext cx="230088" cy="542529"/>
          </a:xfrm>
          <a:prstGeom prst="straightConnector1">
            <a:avLst/>
          </a:prstGeom>
          <a:ln w="31750">
            <a:solidFill>
              <a:schemeClr val="accent6">
                <a:lumMod val="75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1905000" y="3124200"/>
            <a:ext cx="381000" cy="152400"/>
          </a:xfrm>
          <a:prstGeom prst="straightConnector1">
            <a:avLst/>
          </a:prstGeom>
          <a:ln w="31750">
            <a:solidFill>
              <a:schemeClr val="accent6">
                <a:lumMod val="75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905000" y="3276600"/>
            <a:ext cx="152400" cy="609600"/>
          </a:xfrm>
          <a:prstGeom prst="straightConnector1">
            <a:avLst/>
          </a:prstGeom>
          <a:ln w="31750">
            <a:solidFill>
              <a:schemeClr val="accent6">
                <a:lumMod val="75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676400" y="2286000"/>
            <a:ext cx="304800"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0" name="Down Arrow 79"/>
          <p:cNvSpPr/>
          <p:nvPr/>
        </p:nvSpPr>
        <p:spPr>
          <a:xfrm>
            <a:off x="914400" y="3581400"/>
            <a:ext cx="304800" cy="2286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t-LT"/>
          </a:p>
        </p:txBody>
      </p:sp>
      <p:cxnSp>
        <p:nvCxnSpPr>
          <p:cNvPr id="84" name="Straight Connector 83"/>
          <p:cNvCxnSpPr/>
          <p:nvPr/>
        </p:nvCxnSpPr>
        <p:spPr>
          <a:xfrm>
            <a:off x="1676400" y="3276600"/>
            <a:ext cx="228600"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4724400" y="638300"/>
            <a:ext cx="4267200" cy="1447056"/>
          </a:xfrm>
          <a:prstGeom prst="roundRect">
            <a:avLst/>
          </a:prstGeom>
          <a:solidFill>
            <a:schemeClr val="bg1">
              <a:alpha val="1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en-US" sz="1400" kern="0" dirty="0" smtClean="0">
                <a:solidFill>
                  <a:schemeClr val="tx2">
                    <a:lumMod val="50000"/>
                  </a:schemeClr>
                </a:solidFill>
              </a:rPr>
              <a:t>After the introduction of NPS Lithuanian bidding area capacity netting mechanism has been applied on EE/LV interconnection (both directions between EE and ELE), unfortunately </a:t>
            </a:r>
            <a:r>
              <a:rPr lang="en-GB" sz="1400" kern="0" dirty="0" smtClean="0">
                <a:solidFill>
                  <a:schemeClr val="tx2">
                    <a:lumMod val="50000"/>
                  </a:schemeClr>
                </a:solidFill>
                <a:cs typeface="Arial" pitchFamily="34" charset="0"/>
              </a:rPr>
              <a:t>EE/LV cross-border capacity still remains to be one of the major limiting factors for efficient electricity exchange in the Baltic region.</a:t>
            </a:r>
          </a:p>
        </p:txBody>
      </p:sp>
      <p:sp>
        <p:nvSpPr>
          <p:cNvPr id="91" name="Rounded Rectangle 90"/>
          <p:cNvSpPr/>
          <p:nvPr/>
        </p:nvSpPr>
        <p:spPr>
          <a:xfrm>
            <a:off x="4724400" y="2261549"/>
            <a:ext cx="4267200" cy="1371600"/>
          </a:xfrm>
          <a:prstGeom prst="roundRect">
            <a:avLst/>
          </a:prstGeom>
          <a:solidFill>
            <a:schemeClr val="bg1">
              <a:alpha val="1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fontAlgn="base">
              <a:spcBef>
                <a:spcPct val="20000"/>
              </a:spcBef>
              <a:spcAft>
                <a:spcPct val="0"/>
              </a:spcAft>
              <a:defRPr/>
            </a:pPr>
            <a:r>
              <a:rPr lang="en-US" sz="1400" kern="0" dirty="0" smtClean="0">
                <a:solidFill>
                  <a:schemeClr val="tx2">
                    <a:lumMod val="50000"/>
                  </a:schemeClr>
                </a:solidFill>
              </a:rPr>
              <a:t>Price coupling of ELE and LT bidding areas has not been introduced, hence electricity volumes traded in these areas have to be shared between them. That decreases liquidity of both ELE and LT bidding areas and increases the unpredictability of electricity prices in those areas.</a:t>
            </a:r>
            <a:endParaRPr lang="et-EE" sz="1400" kern="0" dirty="0" smtClean="0">
              <a:solidFill>
                <a:schemeClr val="tx2">
                  <a:lumMod val="50000"/>
                </a:schemeClr>
              </a:solidFill>
            </a:endParaRPr>
          </a:p>
        </p:txBody>
      </p:sp>
      <p:sp>
        <p:nvSpPr>
          <p:cNvPr id="92" name="Rounded Rectangle 91"/>
          <p:cNvSpPr/>
          <p:nvPr/>
        </p:nvSpPr>
        <p:spPr>
          <a:xfrm>
            <a:off x="4724400" y="4665769"/>
            <a:ext cx="4267200" cy="755704"/>
          </a:xfrm>
          <a:prstGeom prst="roundRect">
            <a:avLst/>
          </a:prstGeom>
          <a:solidFill>
            <a:schemeClr val="bg1">
              <a:alpha val="1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fontAlgn="base">
              <a:spcBef>
                <a:spcPct val="20000"/>
              </a:spcBef>
              <a:spcAft>
                <a:spcPct val="0"/>
              </a:spcAft>
              <a:defRPr/>
            </a:pPr>
            <a:r>
              <a:rPr lang="en-US" sz="1400" kern="0" dirty="0" smtClean="0">
                <a:solidFill>
                  <a:schemeClr val="tx2">
                    <a:lumMod val="50000"/>
                  </a:schemeClr>
                </a:solidFill>
              </a:rPr>
              <a:t>Isolation from other NPS bidding areas as well as lack of competitive local generation consequently increase the probability of high prices in LT bidding area.</a:t>
            </a:r>
            <a:endParaRPr lang="et-EE" sz="1400" kern="0" dirty="0" smtClean="0">
              <a:solidFill>
                <a:schemeClr val="tx2">
                  <a:lumMod val="50000"/>
                </a:schemeClr>
              </a:solidFill>
            </a:endParaRPr>
          </a:p>
        </p:txBody>
      </p:sp>
      <p:cxnSp>
        <p:nvCxnSpPr>
          <p:cNvPr id="32" name="Straight Arrow Connector 31"/>
          <p:cNvCxnSpPr/>
          <p:nvPr/>
        </p:nvCxnSpPr>
        <p:spPr>
          <a:xfrm flipV="1">
            <a:off x="2843808" y="3068960"/>
            <a:ext cx="72008" cy="504056"/>
          </a:xfrm>
          <a:prstGeom prst="straightConnector1">
            <a:avLst/>
          </a:prstGeom>
          <a:ln w="25400">
            <a:solidFill>
              <a:schemeClr val="accent6">
                <a:lumMod val="75000"/>
              </a:schemeClr>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411760" y="3573016"/>
            <a:ext cx="432048" cy="360040"/>
          </a:xfrm>
          <a:prstGeom prst="straightConnector1">
            <a:avLst/>
          </a:prstGeom>
          <a:ln w="25400">
            <a:solidFill>
              <a:schemeClr val="accent6">
                <a:lumMod val="7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39" idx="0"/>
          </p:cNvCxnSpPr>
          <p:nvPr/>
        </p:nvCxnSpPr>
        <p:spPr>
          <a:xfrm>
            <a:off x="2808183" y="3608641"/>
            <a:ext cx="540060" cy="936104"/>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664167" y="4544745"/>
            <a:ext cx="1368152" cy="738664"/>
          </a:xfrm>
          <a:prstGeom prst="rect">
            <a:avLst/>
          </a:prstGeom>
          <a:ln>
            <a:solidFill>
              <a:schemeClr val="accent6">
                <a:lumMod val="50000"/>
              </a:schemeClr>
            </a:solidFill>
          </a:ln>
          <a:effectLst>
            <a:glow rad="63500">
              <a:schemeClr val="accent6">
                <a:satMod val="175000"/>
                <a:alpha val="40000"/>
              </a:schemeClr>
            </a:glow>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b="1" dirty="0" smtClean="0"/>
              <a:t>Prices depend on the trading strategies</a:t>
            </a:r>
            <a:endParaRPr lang="lt-LT" sz="1400" b="1" dirty="0"/>
          </a:p>
        </p:txBody>
      </p:sp>
      <p:sp>
        <p:nvSpPr>
          <p:cNvPr id="42" name="Rounded Rectangle 41"/>
          <p:cNvSpPr/>
          <p:nvPr/>
        </p:nvSpPr>
        <p:spPr>
          <a:xfrm>
            <a:off x="4727891" y="3785592"/>
            <a:ext cx="4267200" cy="723528"/>
          </a:xfrm>
          <a:prstGeom prst="roundRect">
            <a:avLst/>
          </a:prstGeom>
          <a:solidFill>
            <a:schemeClr val="bg1">
              <a:alpha val="1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kern="0" dirty="0" smtClean="0">
                <a:solidFill>
                  <a:schemeClr val="tx2">
                    <a:lumMod val="50000"/>
                  </a:schemeClr>
                </a:solidFill>
                <a:cs typeface="Arial" pitchFamily="34" charset="0"/>
              </a:rPr>
              <a:t>Prices in ELE and LT bidding areas are formed not by the fundamental situation in the market, but by certain trading strategies of market participants.</a:t>
            </a:r>
            <a:endParaRPr lang="lt-LT" sz="1400" dirty="0"/>
          </a:p>
        </p:txBody>
      </p:sp>
      <p:sp>
        <p:nvSpPr>
          <p:cNvPr id="44" name="Right Arrow 43"/>
          <p:cNvSpPr/>
          <p:nvPr/>
        </p:nvSpPr>
        <p:spPr>
          <a:xfrm>
            <a:off x="4211960" y="3849304"/>
            <a:ext cx="457200" cy="5633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lt-L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0249"/>
            <a:ext cx="8229600" cy="381000"/>
          </a:xfrm>
        </p:spPr>
        <p:txBody>
          <a:bodyPr>
            <a:normAutofit fontScale="90000"/>
          </a:bodyPr>
          <a:lstStyle/>
          <a:p>
            <a:r>
              <a:rPr lang="en-US" sz="2200" b="1" dirty="0" smtClean="0">
                <a:solidFill>
                  <a:srgbClr val="0070C0"/>
                </a:solidFill>
              </a:rPr>
              <a:t>2. Practical example of Lithuanian market isolation</a:t>
            </a:r>
            <a:endParaRPr lang="lt-LT" sz="2200" b="1" dirty="0">
              <a:solidFill>
                <a:srgbClr val="0070C0"/>
              </a:solidFill>
            </a:endParaRPr>
          </a:p>
        </p:txBody>
      </p:sp>
      <p:graphicFrame>
        <p:nvGraphicFramePr>
          <p:cNvPr id="6" name="Chart 5"/>
          <p:cNvGraphicFramePr/>
          <p:nvPr/>
        </p:nvGraphicFramePr>
        <p:xfrm>
          <a:off x="152400" y="529208"/>
          <a:ext cx="8763000" cy="3043808"/>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5680275" y="1044282"/>
            <a:ext cx="533400" cy="838200"/>
          </a:xfrm>
          <a:prstGeom prst="ellipse">
            <a:avLst/>
          </a:prstGeom>
          <a:noFill/>
          <a:ln w="317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Oval 7"/>
          <p:cNvSpPr/>
          <p:nvPr/>
        </p:nvSpPr>
        <p:spPr>
          <a:xfrm>
            <a:off x="5738150" y="2399482"/>
            <a:ext cx="762000" cy="457200"/>
          </a:xfrm>
          <a:prstGeom prst="ellipse">
            <a:avLst/>
          </a:prstGeom>
          <a:noFill/>
          <a:ln w="317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11" name="Straight Arrow Connector 10"/>
          <p:cNvCxnSpPr>
            <a:endCxn id="8" idx="0"/>
          </p:cNvCxnSpPr>
          <p:nvPr/>
        </p:nvCxnSpPr>
        <p:spPr>
          <a:xfrm flipH="1">
            <a:off x="6119150" y="1596007"/>
            <a:ext cx="281650" cy="803475"/>
          </a:xfrm>
          <a:prstGeom prst="straightConnector1">
            <a:avLst/>
          </a:prstGeom>
          <a:ln w="1905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4" idx="3"/>
            <a:endCxn id="7" idx="1"/>
          </p:cNvCxnSpPr>
          <p:nvPr/>
        </p:nvCxnSpPr>
        <p:spPr>
          <a:xfrm flipV="1">
            <a:off x="4118992" y="1167033"/>
            <a:ext cx="1639398" cy="200374"/>
          </a:xfrm>
          <a:prstGeom prst="straightConnector1">
            <a:avLst/>
          </a:prstGeom>
          <a:ln w="1905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3275856" y="4221088"/>
            <a:ext cx="2743200" cy="1600200"/>
          </a:xfrm>
          <a:prstGeom prst="roundRect">
            <a:avLst/>
          </a:prstGeom>
          <a:solidFill>
            <a:schemeClr val="tx2">
              <a:lumMod val="50000"/>
              <a:alpha val="1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lvl="1" indent="-173038" algn="ctr" fontAlgn="base">
              <a:lnSpc>
                <a:spcPct val="90000"/>
              </a:lnSpc>
              <a:spcBef>
                <a:spcPts val="600"/>
              </a:spcBef>
              <a:buFont typeface="+mj-lt"/>
              <a:buAutoNum type="arabicPeriod"/>
              <a:defRPr/>
            </a:pPr>
            <a:r>
              <a:rPr lang="en-US" sz="1400" b="1" kern="0" dirty="0" smtClean="0">
                <a:solidFill>
                  <a:schemeClr val="tx1"/>
                </a:solidFill>
                <a:cs typeface="Arial" pitchFamily="34" charset="0"/>
              </a:rPr>
              <a:t>Delayed implementation of Latvian NPS bidding area.</a:t>
            </a:r>
          </a:p>
          <a:p>
            <a:pPr marL="173038" lvl="1" indent="-173038" algn="ctr" fontAlgn="base">
              <a:lnSpc>
                <a:spcPct val="90000"/>
              </a:lnSpc>
              <a:spcBef>
                <a:spcPts val="600"/>
              </a:spcBef>
              <a:buFont typeface="+mj-lt"/>
              <a:buAutoNum type="arabicPeriod"/>
              <a:defRPr/>
            </a:pPr>
            <a:endParaRPr lang="en-US" sz="1400" b="1" kern="0" dirty="0" smtClean="0">
              <a:solidFill>
                <a:schemeClr val="tx1"/>
              </a:solidFill>
              <a:cs typeface="Arial" pitchFamily="34" charset="0"/>
            </a:endParaRPr>
          </a:p>
          <a:p>
            <a:pPr marL="173038" lvl="1" indent="-173038" algn="ctr" fontAlgn="base">
              <a:lnSpc>
                <a:spcPct val="90000"/>
              </a:lnSpc>
              <a:spcBef>
                <a:spcPts val="600"/>
              </a:spcBef>
              <a:buFont typeface="+mj-lt"/>
              <a:buAutoNum type="arabicPeriod"/>
              <a:defRPr/>
            </a:pPr>
            <a:r>
              <a:rPr lang="en-US" sz="1400" b="1" kern="0" dirty="0" smtClean="0">
                <a:solidFill>
                  <a:schemeClr val="tx1"/>
                </a:solidFill>
                <a:cs typeface="Arial" pitchFamily="34" charset="0"/>
              </a:rPr>
              <a:t>Lithuanian and Estonian bidding areas are not coupled.</a:t>
            </a:r>
          </a:p>
        </p:txBody>
      </p:sp>
      <p:sp>
        <p:nvSpPr>
          <p:cNvPr id="35" name="Rounded Rectangle 34"/>
          <p:cNvSpPr/>
          <p:nvPr/>
        </p:nvSpPr>
        <p:spPr>
          <a:xfrm>
            <a:off x="6372200" y="4221088"/>
            <a:ext cx="2590800" cy="1600200"/>
          </a:xfrm>
          <a:prstGeom prst="roundRect">
            <a:avLst/>
          </a:prstGeom>
          <a:solidFill>
            <a:schemeClr val="tx2">
              <a:lumMod val="50000"/>
              <a:alpha val="1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lvl="1" indent="-173038" algn="ctr" fontAlgn="base">
              <a:lnSpc>
                <a:spcPct val="90000"/>
              </a:lnSpc>
              <a:spcBef>
                <a:spcPts val="600"/>
              </a:spcBef>
              <a:buFont typeface="+mj-lt"/>
              <a:buAutoNum type="arabicPeriod"/>
              <a:defRPr/>
            </a:pPr>
            <a:r>
              <a:rPr lang="en-US" sz="1400" b="1" kern="0" dirty="0" smtClean="0">
                <a:solidFill>
                  <a:schemeClr val="tx1"/>
                </a:solidFill>
                <a:cs typeface="Arial" pitchFamily="34" charset="0"/>
              </a:rPr>
              <a:t>Lack of competitive generation in Lithuania.</a:t>
            </a:r>
          </a:p>
          <a:p>
            <a:pPr marL="173038" lvl="1" indent="-173038" algn="ctr" fontAlgn="base">
              <a:lnSpc>
                <a:spcPct val="90000"/>
              </a:lnSpc>
              <a:spcAft>
                <a:spcPct val="0"/>
              </a:spcAft>
              <a:buFont typeface="+mj-lt"/>
              <a:buAutoNum type="arabicPeriod"/>
              <a:defRPr/>
            </a:pPr>
            <a:endParaRPr lang="en-US" sz="1400" b="1" kern="0" dirty="0" smtClean="0">
              <a:solidFill>
                <a:schemeClr val="tx1"/>
              </a:solidFill>
              <a:cs typeface="Arial" pitchFamily="34" charset="0"/>
            </a:endParaRPr>
          </a:p>
          <a:p>
            <a:pPr marL="173038" lvl="1" indent="-173038" algn="ctr" fontAlgn="base">
              <a:lnSpc>
                <a:spcPct val="90000"/>
              </a:lnSpc>
              <a:spcAft>
                <a:spcPct val="0"/>
              </a:spcAft>
              <a:buFont typeface="+mj-lt"/>
              <a:buAutoNum type="arabicPeriod"/>
              <a:defRPr/>
            </a:pPr>
            <a:endParaRPr lang="en-US" sz="1400" b="1" kern="0" dirty="0" smtClean="0">
              <a:solidFill>
                <a:schemeClr val="tx1"/>
              </a:solidFill>
              <a:cs typeface="Arial" pitchFamily="34" charset="0"/>
            </a:endParaRPr>
          </a:p>
          <a:p>
            <a:pPr marL="173038" lvl="1" indent="-173038" algn="ctr" fontAlgn="base">
              <a:lnSpc>
                <a:spcPct val="90000"/>
              </a:lnSpc>
              <a:spcAft>
                <a:spcPct val="0"/>
              </a:spcAft>
              <a:buFont typeface="+mj-lt"/>
              <a:buAutoNum type="arabicPeriod"/>
              <a:defRPr/>
            </a:pPr>
            <a:r>
              <a:rPr lang="en-US" sz="1400" b="1" kern="0" dirty="0" smtClean="0">
                <a:solidFill>
                  <a:schemeClr val="tx1"/>
                </a:solidFill>
                <a:cs typeface="Arial" pitchFamily="34" charset="0"/>
              </a:rPr>
              <a:t>Insufficient development of physical EE/LV transmission capacities.</a:t>
            </a:r>
          </a:p>
          <a:p>
            <a:pPr marL="173038" lvl="1" indent="-173038" algn="ctr" fontAlgn="base">
              <a:lnSpc>
                <a:spcPct val="90000"/>
              </a:lnSpc>
              <a:spcAft>
                <a:spcPct val="0"/>
              </a:spcAft>
              <a:buFont typeface="+mj-lt"/>
              <a:buAutoNum type="arabicPeriod"/>
              <a:defRPr/>
            </a:pPr>
            <a:endParaRPr lang="en-US" sz="1400" b="1" kern="0" dirty="0" smtClean="0">
              <a:solidFill>
                <a:schemeClr val="tx1"/>
              </a:solidFill>
              <a:latin typeface="Arial" pitchFamily="34" charset="0"/>
              <a:cs typeface="Arial" pitchFamily="34" charset="0"/>
            </a:endParaRPr>
          </a:p>
        </p:txBody>
      </p:sp>
      <p:sp>
        <p:nvSpPr>
          <p:cNvPr id="44" name="Rounded Rectangle 43"/>
          <p:cNvSpPr/>
          <p:nvPr/>
        </p:nvSpPr>
        <p:spPr>
          <a:xfrm>
            <a:off x="2699792" y="1062607"/>
            <a:ext cx="1419200" cy="609600"/>
          </a:xfrm>
          <a:prstGeom prst="roundRect">
            <a:avLst/>
          </a:prstGeom>
          <a:gradFill>
            <a:gsLst>
              <a:gs pos="100000">
                <a:srgbClr val="FFC000"/>
              </a:gs>
              <a:gs pos="100000">
                <a:schemeClr val="accent6">
                  <a:shade val="94000"/>
                  <a:satMod val="135000"/>
                </a:schemeClr>
              </a:gs>
            </a:gsLst>
          </a:gradFill>
          <a:ln/>
          <a:effectLst>
            <a:glow rad="63500">
              <a:schemeClr val="accent6">
                <a:satMod val="175000"/>
                <a:alpha val="40000"/>
              </a:schemeClr>
            </a:glow>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tx1"/>
                </a:solidFill>
              </a:rPr>
              <a:t>Illiquidity of ELE and LT bidding areas</a:t>
            </a:r>
            <a:endParaRPr lang="lt-LT" sz="1400" b="1" dirty="0" smtClean="0">
              <a:solidFill>
                <a:schemeClr val="tx1"/>
              </a:solidFill>
            </a:endParaRPr>
          </a:p>
        </p:txBody>
      </p:sp>
      <p:sp>
        <p:nvSpPr>
          <p:cNvPr id="46" name="Rounded Rectangle 45"/>
          <p:cNvSpPr/>
          <p:nvPr/>
        </p:nvSpPr>
        <p:spPr>
          <a:xfrm>
            <a:off x="6377650" y="1161957"/>
            <a:ext cx="1524000" cy="457200"/>
          </a:xfrm>
          <a:prstGeom prst="roundRect">
            <a:avLst/>
          </a:prstGeom>
          <a:gradFill>
            <a:gsLst>
              <a:gs pos="100000">
                <a:srgbClr val="FFC000"/>
              </a:gs>
              <a:gs pos="100000">
                <a:schemeClr val="accent6">
                  <a:shade val="93000"/>
                  <a:satMod val="130000"/>
                </a:schemeClr>
              </a:gs>
              <a:gs pos="100000">
                <a:schemeClr val="accent6">
                  <a:shade val="94000"/>
                  <a:satMod val="135000"/>
                </a:schemeClr>
              </a:gs>
            </a:gsLst>
          </a:gradFill>
          <a:ln/>
          <a:effectLst>
            <a:glow rad="63500">
              <a:schemeClr val="accent6">
                <a:satMod val="175000"/>
                <a:alpha val="40000"/>
              </a:schemeClr>
            </a:glow>
            <a:outerShdw blurRad="40000" dist="23000" dir="540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tx1"/>
                </a:solidFill>
              </a:rPr>
              <a:t>Limited capacity on EE/LV border</a:t>
            </a:r>
            <a:endParaRPr lang="lt-LT" sz="1400" b="1" dirty="0" smtClean="0">
              <a:solidFill>
                <a:schemeClr val="tx1"/>
              </a:solidFill>
            </a:endParaRPr>
          </a:p>
        </p:txBody>
      </p:sp>
      <p:sp>
        <p:nvSpPr>
          <p:cNvPr id="33" name="Rounded Rectangle 32"/>
          <p:cNvSpPr/>
          <p:nvPr/>
        </p:nvSpPr>
        <p:spPr>
          <a:xfrm>
            <a:off x="179512" y="4221088"/>
            <a:ext cx="2743200" cy="1600200"/>
          </a:xfrm>
          <a:prstGeom prst="roundRect">
            <a:avLst/>
          </a:prstGeom>
          <a:solidFill>
            <a:schemeClr val="tx2">
              <a:lumMod val="50000"/>
              <a:alpha val="1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lvl="1" indent="-173038" algn="ctr" fontAlgn="base">
              <a:lnSpc>
                <a:spcPct val="90000"/>
              </a:lnSpc>
              <a:spcBef>
                <a:spcPts val="600"/>
              </a:spcBef>
              <a:spcAft>
                <a:spcPct val="0"/>
              </a:spcAft>
              <a:buFont typeface="+mj-lt"/>
              <a:buAutoNum type="arabicPeriod"/>
              <a:defRPr/>
            </a:pPr>
            <a:r>
              <a:rPr lang="en-US" sz="1400" b="1" kern="0" dirty="0" smtClean="0">
                <a:solidFill>
                  <a:schemeClr val="tx1"/>
                </a:solidFill>
                <a:cs typeface="Arial" pitchFamily="34" charset="0"/>
              </a:rPr>
              <a:t>Limited EE/LV implicit capacities – only 270 MW.</a:t>
            </a:r>
          </a:p>
          <a:p>
            <a:pPr marL="173038" lvl="1" indent="-173038" algn="ctr" fontAlgn="base">
              <a:lnSpc>
                <a:spcPct val="90000"/>
              </a:lnSpc>
              <a:spcBef>
                <a:spcPts val="600"/>
              </a:spcBef>
              <a:spcAft>
                <a:spcPct val="0"/>
              </a:spcAft>
              <a:buFont typeface="+mj-lt"/>
              <a:buAutoNum type="arabicPeriod"/>
              <a:defRPr/>
            </a:pPr>
            <a:endParaRPr lang="en-US" sz="1400" b="1" kern="0" dirty="0" smtClean="0">
              <a:solidFill>
                <a:schemeClr val="tx1"/>
              </a:solidFill>
              <a:cs typeface="Arial" pitchFamily="34" charset="0"/>
            </a:endParaRPr>
          </a:p>
          <a:p>
            <a:pPr marL="173038" lvl="1" indent="-173038" algn="ctr" fontAlgn="base">
              <a:lnSpc>
                <a:spcPct val="90000"/>
              </a:lnSpc>
              <a:spcBef>
                <a:spcPts val="600"/>
              </a:spcBef>
              <a:spcAft>
                <a:spcPct val="0"/>
              </a:spcAft>
              <a:buFont typeface="+mj-lt"/>
              <a:buAutoNum type="arabicPeriod"/>
              <a:defRPr/>
            </a:pPr>
            <a:r>
              <a:rPr lang="en-US" sz="1400" b="1" kern="0" dirty="0" smtClean="0">
                <a:solidFill>
                  <a:schemeClr val="tx1"/>
                </a:solidFill>
                <a:cs typeface="Arial" pitchFamily="34" charset="0"/>
              </a:rPr>
              <a:t>Reduced amounts of electricity  imports due to  line outage in Russia</a:t>
            </a:r>
          </a:p>
        </p:txBody>
      </p:sp>
      <p:sp>
        <p:nvSpPr>
          <p:cNvPr id="61" name="Rounded Rectangle 60"/>
          <p:cNvSpPr/>
          <p:nvPr/>
        </p:nvSpPr>
        <p:spPr>
          <a:xfrm>
            <a:off x="251520" y="6093296"/>
            <a:ext cx="8686800" cy="609600"/>
          </a:xfrm>
          <a:prstGeom prst="roundRect">
            <a:avLst/>
          </a:prstGeom>
          <a:gradFill>
            <a:gsLst>
              <a:gs pos="100000">
                <a:srgbClr val="FFC000"/>
              </a:gs>
              <a:gs pos="100000">
                <a:schemeClr val="accent6">
                  <a:shade val="93000"/>
                  <a:satMod val="130000"/>
                </a:schemeClr>
              </a:gs>
              <a:gs pos="100000">
                <a:schemeClr val="accent6">
                  <a:shade val="94000"/>
                  <a:satMod val="135000"/>
                </a:schemeClr>
              </a:gs>
            </a:gsLst>
            <a:lin ang="16200000" scaled="0"/>
          </a:gradFill>
          <a:ln/>
          <a:effectLst>
            <a:glow rad="63500">
              <a:schemeClr val="accent6">
                <a:satMod val="175000"/>
                <a:alpha val="40000"/>
              </a:schemeClr>
            </a:glow>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solidFill>
                  <a:schemeClr val="tx1"/>
                </a:solidFill>
              </a:rPr>
              <a:t>Integration of isolated Lithuanian market into common Baltic energy market </a:t>
            </a:r>
          </a:p>
          <a:p>
            <a:pPr algn="ctr"/>
            <a:r>
              <a:rPr lang="en-US" b="1" dirty="0" smtClean="0">
                <a:solidFill>
                  <a:schemeClr val="tx1"/>
                </a:solidFill>
              </a:rPr>
              <a:t>shall benefit both producers and consumers.</a:t>
            </a:r>
            <a:endParaRPr lang="lt-LT" b="1" dirty="0">
              <a:solidFill>
                <a:schemeClr val="tx1"/>
              </a:solidFill>
            </a:endParaRPr>
          </a:p>
        </p:txBody>
      </p:sp>
      <p:cxnSp>
        <p:nvCxnSpPr>
          <p:cNvPr id="43" name="Straight Connector 42"/>
          <p:cNvCxnSpPr>
            <a:endCxn id="34" idx="2"/>
          </p:cNvCxnSpPr>
          <p:nvPr/>
        </p:nvCxnSpPr>
        <p:spPr>
          <a:xfrm flipV="1">
            <a:off x="4643264" y="5821288"/>
            <a:ext cx="4192" cy="251048"/>
          </a:xfrm>
          <a:prstGeom prst="line">
            <a:avLst/>
          </a:prstGeom>
          <a:ln w="19050">
            <a:solidFill>
              <a:schemeClr val="accent6">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87" name="Rounded Rectangle 86"/>
          <p:cNvSpPr/>
          <p:nvPr/>
        </p:nvSpPr>
        <p:spPr>
          <a:xfrm>
            <a:off x="152400" y="3733800"/>
            <a:ext cx="2743200" cy="381000"/>
          </a:xfrm>
          <a:prstGeom prst="roundRect">
            <a:avLst>
              <a:gd name="adj" fmla="val 39452"/>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400" b="1" dirty="0" smtClean="0">
                <a:solidFill>
                  <a:schemeClr val="bg1"/>
                </a:solidFill>
              </a:rPr>
              <a:t>LIMITING FACTORS – SHORT TERM</a:t>
            </a:r>
            <a:endParaRPr lang="lt-LT" sz="1400" b="1" dirty="0" smtClean="0">
              <a:solidFill>
                <a:schemeClr val="bg1"/>
              </a:solidFill>
            </a:endParaRPr>
          </a:p>
        </p:txBody>
      </p:sp>
      <p:sp>
        <p:nvSpPr>
          <p:cNvPr id="92" name="Rounded Rectangle 91"/>
          <p:cNvSpPr/>
          <p:nvPr/>
        </p:nvSpPr>
        <p:spPr>
          <a:xfrm>
            <a:off x="3180098" y="3733800"/>
            <a:ext cx="2952328" cy="381000"/>
          </a:xfrm>
          <a:prstGeom prst="roundRect">
            <a:avLst>
              <a:gd name="adj" fmla="val 39452"/>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400" b="1" dirty="0" smtClean="0">
                <a:solidFill>
                  <a:schemeClr val="bg1"/>
                </a:solidFill>
              </a:rPr>
              <a:t>LIMITING FACTORS – MEDIUM TERM</a:t>
            </a:r>
            <a:endParaRPr lang="lt-LT" sz="1400" b="1" dirty="0" smtClean="0">
              <a:solidFill>
                <a:schemeClr val="bg1"/>
              </a:solidFill>
            </a:endParaRPr>
          </a:p>
        </p:txBody>
      </p:sp>
      <p:sp>
        <p:nvSpPr>
          <p:cNvPr id="93" name="Rounded Rectangle 92"/>
          <p:cNvSpPr/>
          <p:nvPr/>
        </p:nvSpPr>
        <p:spPr>
          <a:xfrm>
            <a:off x="6372200" y="3733800"/>
            <a:ext cx="2664296" cy="381000"/>
          </a:xfrm>
          <a:prstGeom prst="roundRect">
            <a:avLst>
              <a:gd name="adj" fmla="val 39452"/>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400" b="1" dirty="0" smtClean="0">
                <a:solidFill>
                  <a:schemeClr val="bg1"/>
                </a:solidFill>
              </a:rPr>
              <a:t>LIMITING FACTORS – LONG TERM</a:t>
            </a:r>
            <a:endParaRPr lang="lt-LT" sz="1400" b="1" dirty="0" smtClean="0">
              <a:solidFill>
                <a:schemeClr val="bg1"/>
              </a:solidFill>
            </a:endParaRPr>
          </a:p>
        </p:txBody>
      </p:sp>
      <p:cxnSp>
        <p:nvCxnSpPr>
          <p:cNvPr id="37" name="Straight Connector 36"/>
          <p:cNvCxnSpPr>
            <a:stCxn id="33" idx="3"/>
            <a:endCxn id="34" idx="1"/>
          </p:cNvCxnSpPr>
          <p:nvPr/>
        </p:nvCxnSpPr>
        <p:spPr>
          <a:xfrm>
            <a:off x="2922712" y="5021188"/>
            <a:ext cx="353144" cy="0"/>
          </a:xfrm>
          <a:prstGeom prst="line">
            <a:avLst/>
          </a:prstGeom>
          <a:ln w="19050">
            <a:solidFill>
              <a:schemeClr val="accent6">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4" idx="3"/>
            <a:endCxn id="35" idx="1"/>
          </p:cNvCxnSpPr>
          <p:nvPr/>
        </p:nvCxnSpPr>
        <p:spPr>
          <a:xfrm>
            <a:off x="6019056" y="5021188"/>
            <a:ext cx="353144" cy="0"/>
          </a:xfrm>
          <a:prstGeom prst="line">
            <a:avLst/>
          </a:prstGeom>
          <a:ln w="19050">
            <a:solidFill>
              <a:schemeClr val="accent6">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457200"/>
          </a:xfrm>
        </p:spPr>
        <p:txBody>
          <a:bodyPr>
            <a:normAutofit/>
          </a:bodyPr>
          <a:lstStyle/>
          <a:p>
            <a:r>
              <a:rPr lang="en-US" sz="2000" b="1" dirty="0" smtClean="0">
                <a:solidFill>
                  <a:srgbClr val="0070C0"/>
                </a:solidFill>
              </a:rPr>
              <a:t>3. Possible suggestions for solving mentioned problems</a:t>
            </a:r>
            <a:endParaRPr lang="lt-LT" sz="2000" b="1" dirty="0">
              <a:solidFill>
                <a:srgbClr val="0070C0"/>
              </a:solidFill>
            </a:endParaRPr>
          </a:p>
        </p:txBody>
      </p:sp>
      <p:grpSp>
        <p:nvGrpSpPr>
          <p:cNvPr id="3" name="Group 3"/>
          <p:cNvGrpSpPr/>
          <p:nvPr/>
        </p:nvGrpSpPr>
        <p:grpSpPr>
          <a:xfrm>
            <a:off x="5006280" y="769248"/>
            <a:ext cx="3886200" cy="4675976"/>
            <a:chOff x="304800" y="914400"/>
            <a:chExt cx="3886200" cy="4675976"/>
          </a:xfrm>
          <a:effectLst>
            <a:outerShdw blurRad="63500" sx="102000" sy="102000" algn="ctr" rotWithShape="0">
              <a:prstClr val="black">
                <a:alpha val="40000"/>
              </a:prstClr>
            </a:outerShdw>
          </a:effectLst>
        </p:grpSpPr>
        <p:pic>
          <p:nvPicPr>
            <p:cNvPr id="5" name="Picture 2"/>
            <p:cNvPicPr>
              <a:picLocks noChangeAspect="1" noChangeArrowheads="1"/>
            </p:cNvPicPr>
            <p:nvPr/>
          </p:nvPicPr>
          <p:blipFill>
            <a:blip r:embed="rId2" cstate="print"/>
            <a:srcRect/>
            <a:stretch>
              <a:fillRect/>
            </a:stretch>
          </p:blipFill>
          <p:spPr bwMode="auto">
            <a:xfrm>
              <a:off x="304800" y="914400"/>
              <a:ext cx="3886200" cy="4675976"/>
            </a:xfrm>
            <a:prstGeom prst="rect">
              <a:avLst/>
            </a:prstGeom>
            <a:noFill/>
            <a:ln w="9525">
              <a:noFill/>
              <a:miter lim="800000"/>
              <a:headEnd/>
              <a:tailEnd/>
            </a:ln>
            <a:effectLst/>
          </p:spPr>
        </p:pic>
        <p:sp>
          <p:nvSpPr>
            <p:cNvPr id="7" name="TextBox 6"/>
            <p:cNvSpPr txBox="1"/>
            <p:nvPr/>
          </p:nvSpPr>
          <p:spPr>
            <a:xfrm>
              <a:off x="2151856" y="4233664"/>
              <a:ext cx="381000" cy="307777"/>
            </a:xfrm>
            <a:prstGeom prst="rect">
              <a:avLst/>
            </a:prstGeom>
            <a:noFill/>
          </p:spPr>
          <p:txBody>
            <a:bodyPr wrap="square" rtlCol="0">
              <a:spAutoFit/>
            </a:bodyPr>
            <a:lstStyle/>
            <a:p>
              <a:r>
                <a:rPr lang="en-US" sz="1400" b="1" dirty="0" smtClean="0">
                  <a:solidFill>
                    <a:schemeClr val="bg1"/>
                  </a:solidFill>
                </a:rPr>
                <a:t>LT</a:t>
              </a:r>
              <a:endParaRPr lang="lt-LT" sz="1400" b="1" dirty="0">
                <a:solidFill>
                  <a:schemeClr val="bg1"/>
                </a:solidFill>
              </a:endParaRPr>
            </a:p>
          </p:txBody>
        </p:sp>
        <p:sp>
          <p:nvSpPr>
            <p:cNvPr id="8" name="TextBox 7"/>
            <p:cNvSpPr txBox="1"/>
            <p:nvPr/>
          </p:nvSpPr>
          <p:spPr>
            <a:xfrm>
              <a:off x="2583904" y="2721496"/>
              <a:ext cx="381000" cy="307777"/>
            </a:xfrm>
            <a:prstGeom prst="rect">
              <a:avLst/>
            </a:prstGeom>
            <a:noFill/>
          </p:spPr>
          <p:txBody>
            <a:bodyPr wrap="square" rtlCol="0">
              <a:spAutoFit/>
            </a:bodyPr>
            <a:lstStyle/>
            <a:p>
              <a:r>
                <a:rPr lang="en-US" sz="1400" b="1" dirty="0" smtClean="0">
                  <a:solidFill>
                    <a:schemeClr val="bg1"/>
                  </a:solidFill>
                </a:rPr>
                <a:t>EE</a:t>
              </a:r>
              <a:endParaRPr lang="lt-LT" sz="1400" b="1" dirty="0">
                <a:solidFill>
                  <a:schemeClr val="bg1"/>
                </a:solidFill>
              </a:endParaRPr>
            </a:p>
          </p:txBody>
        </p:sp>
      </p:grpSp>
      <p:sp>
        <p:nvSpPr>
          <p:cNvPr id="11" name="TextBox 10"/>
          <p:cNvSpPr txBox="1"/>
          <p:nvPr/>
        </p:nvSpPr>
        <p:spPr>
          <a:xfrm>
            <a:off x="152400" y="617195"/>
            <a:ext cx="4707632" cy="6124754"/>
          </a:xfrm>
          <a:prstGeom prst="rect">
            <a:avLst/>
          </a:prstGeom>
          <a:noFill/>
        </p:spPr>
        <p:txBody>
          <a:bodyPr wrap="square" rtlCol="0">
            <a:spAutoFit/>
          </a:bodyPr>
          <a:lstStyle/>
          <a:p>
            <a:pPr marL="342900" indent="-342900"/>
            <a:r>
              <a:rPr lang="en-US" sz="1600" b="1" dirty="0" smtClean="0">
                <a:solidFill>
                  <a:schemeClr val="tx2">
                    <a:lumMod val="50000"/>
                  </a:schemeClr>
                </a:solidFill>
              </a:rPr>
              <a:t>Suggestions:</a:t>
            </a:r>
          </a:p>
          <a:p>
            <a:pPr marL="342900" indent="-342900"/>
            <a:endParaRPr lang="en-US" sz="1200" dirty="0" smtClean="0">
              <a:solidFill>
                <a:schemeClr val="tx2">
                  <a:lumMod val="50000"/>
                </a:schemeClr>
              </a:solidFill>
            </a:endParaRPr>
          </a:p>
          <a:p>
            <a:pPr marL="342900" indent="-342900">
              <a:buFont typeface="+mj-lt"/>
              <a:buAutoNum type="alphaLcParenR"/>
            </a:pPr>
            <a:r>
              <a:rPr lang="en-US" sz="1600" dirty="0" smtClean="0">
                <a:solidFill>
                  <a:schemeClr val="tx2">
                    <a:lumMod val="50000"/>
                  </a:schemeClr>
                </a:solidFill>
              </a:rPr>
              <a:t>NPS introduction in Latvia should be seen as a priority, although coupling of ELE and LT bidding areas could be used as an interim solution.</a:t>
            </a:r>
          </a:p>
          <a:p>
            <a:pPr marL="342900" indent="-342900">
              <a:buFont typeface="+mj-lt"/>
              <a:buAutoNum type="alphaLcParenR"/>
            </a:pPr>
            <a:endParaRPr lang="en-US" sz="1600" dirty="0" smtClean="0">
              <a:solidFill>
                <a:schemeClr val="tx2">
                  <a:lumMod val="50000"/>
                </a:schemeClr>
              </a:solidFill>
            </a:endParaRPr>
          </a:p>
          <a:p>
            <a:pPr marL="342900" indent="-342900">
              <a:buFont typeface="+mj-lt"/>
              <a:buAutoNum type="alphaLcParenR"/>
            </a:pPr>
            <a:r>
              <a:rPr lang="en-US" sz="1600" dirty="0" smtClean="0">
                <a:solidFill>
                  <a:schemeClr val="tx2">
                    <a:lumMod val="50000"/>
                  </a:schemeClr>
                </a:solidFill>
              </a:rPr>
              <a:t>Cross border capacities on EE/LV border should be increased (for example, by changing capacity allocation mechanism for electricity transit from third countries, or by amending TRM calculation mechanism).</a:t>
            </a:r>
          </a:p>
          <a:p>
            <a:pPr marL="342900" indent="-342900"/>
            <a:endParaRPr lang="en-US" sz="1600" dirty="0" smtClean="0">
              <a:solidFill>
                <a:schemeClr val="tx2">
                  <a:lumMod val="50000"/>
                </a:schemeClr>
              </a:solidFill>
            </a:endParaRPr>
          </a:p>
          <a:p>
            <a:pPr marL="342900" indent="-342900"/>
            <a:r>
              <a:rPr lang="en-US" sz="1600" b="1" dirty="0" smtClean="0">
                <a:solidFill>
                  <a:schemeClr val="tx2">
                    <a:lumMod val="50000"/>
                  </a:schemeClr>
                </a:solidFill>
              </a:rPr>
              <a:t>Open questions:</a:t>
            </a:r>
          </a:p>
          <a:p>
            <a:pPr marL="342900" indent="-342900"/>
            <a:endParaRPr lang="en-US" sz="1600" b="1" dirty="0" smtClean="0">
              <a:solidFill>
                <a:schemeClr val="tx2">
                  <a:lumMod val="50000"/>
                </a:schemeClr>
              </a:solidFill>
            </a:endParaRPr>
          </a:p>
          <a:p>
            <a:pPr marL="342900" indent="-342900">
              <a:buFont typeface="+mj-lt"/>
              <a:buAutoNum type="alphaLcParenR"/>
            </a:pPr>
            <a:r>
              <a:rPr lang="en-US" sz="1600" dirty="0" smtClean="0">
                <a:solidFill>
                  <a:schemeClr val="tx2">
                    <a:lumMod val="50000"/>
                  </a:schemeClr>
                </a:solidFill>
              </a:rPr>
              <a:t>What is the timeline and key milestones for opening of Latvian NPS bidding area?</a:t>
            </a:r>
          </a:p>
          <a:p>
            <a:pPr marL="342900" indent="-342900">
              <a:buFont typeface="+mj-lt"/>
              <a:buAutoNum type="alphaLcParenR"/>
            </a:pPr>
            <a:endParaRPr lang="en-US" sz="1400" dirty="0" smtClean="0">
              <a:solidFill>
                <a:schemeClr val="tx2">
                  <a:lumMod val="50000"/>
                </a:schemeClr>
              </a:solidFill>
            </a:endParaRPr>
          </a:p>
          <a:p>
            <a:pPr marL="342900" indent="-342900">
              <a:buFont typeface="+mj-lt"/>
              <a:buAutoNum type="alphaLcParenR"/>
            </a:pPr>
            <a:r>
              <a:rPr lang="en-US" sz="1600" dirty="0" smtClean="0">
                <a:solidFill>
                  <a:schemeClr val="tx2">
                    <a:lumMod val="50000"/>
                  </a:schemeClr>
                </a:solidFill>
              </a:rPr>
              <a:t>Is price coupling of ELE and LT areas feasible in order to temporarily increase liquidity in the spot market?</a:t>
            </a:r>
          </a:p>
          <a:p>
            <a:pPr marL="342900" indent="-342900">
              <a:buFont typeface="+mj-lt"/>
              <a:buAutoNum type="alphaLcParenR"/>
            </a:pPr>
            <a:endParaRPr lang="en-US" sz="1400" dirty="0" smtClean="0">
              <a:solidFill>
                <a:schemeClr val="tx2">
                  <a:lumMod val="50000"/>
                </a:schemeClr>
              </a:solidFill>
            </a:endParaRPr>
          </a:p>
          <a:p>
            <a:pPr marL="342900" indent="-342900">
              <a:buFont typeface="+mj-lt"/>
              <a:buAutoNum type="alphaLcParenR"/>
            </a:pPr>
            <a:r>
              <a:rPr lang="en-US" sz="1600" dirty="0" smtClean="0">
                <a:solidFill>
                  <a:schemeClr val="tx2">
                    <a:lumMod val="50000"/>
                  </a:schemeClr>
                </a:solidFill>
              </a:rPr>
              <a:t>How is congestion income from EE/LV bottleneck used for the development of infrastructure?</a:t>
            </a:r>
          </a:p>
          <a:p>
            <a:pPr marL="342900" indent="-342900">
              <a:buFont typeface="+mj-lt"/>
              <a:buAutoNum type="alphaLcParenR"/>
            </a:pPr>
            <a:endParaRPr lang="en-US" sz="1600" dirty="0" smtClean="0">
              <a:solidFill>
                <a:schemeClr val="tx2">
                  <a:lumMod val="50000"/>
                </a:schemeClr>
              </a:solidFill>
            </a:endParaRPr>
          </a:p>
          <a:p>
            <a:pPr marL="342900" indent="-342900"/>
            <a:endParaRPr lang="en-US" sz="1600" dirty="0" smtClean="0">
              <a:solidFill>
                <a:schemeClr val="tx2">
                  <a:lumMod val="50000"/>
                </a:schemeClr>
              </a:solidFill>
            </a:endParaRPr>
          </a:p>
        </p:txBody>
      </p:sp>
      <p:sp>
        <p:nvSpPr>
          <p:cNvPr id="9" name="Oval 8"/>
          <p:cNvSpPr/>
          <p:nvPr/>
        </p:nvSpPr>
        <p:spPr>
          <a:xfrm rot="1180048">
            <a:off x="6252309" y="2193559"/>
            <a:ext cx="1872208" cy="2753091"/>
          </a:xfrm>
          <a:prstGeom prst="ellipse">
            <a:avLst/>
          </a:prstGeom>
          <a:noFill/>
          <a:ln w="317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12" name="Straight Arrow Connector 11"/>
          <p:cNvCxnSpPr>
            <a:stCxn id="13" idx="2"/>
            <a:endCxn id="9" idx="1"/>
          </p:cNvCxnSpPr>
          <p:nvPr/>
        </p:nvCxnSpPr>
        <p:spPr>
          <a:xfrm>
            <a:off x="6048164" y="1791400"/>
            <a:ext cx="844536" cy="639346"/>
          </a:xfrm>
          <a:prstGeom prst="straightConnector1">
            <a:avLst/>
          </a:prstGeom>
          <a:ln w="1905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92080" y="1052736"/>
            <a:ext cx="1512168" cy="738664"/>
          </a:xfrm>
          <a:prstGeom prst="rect">
            <a:avLst/>
          </a:prstGeom>
          <a:solidFill>
            <a:schemeClr val="bg1"/>
          </a:solidFill>
          <a:ln w="38100">
            <a:solidFill>
              <a:schemeClr val="accent6">
                <a:lumMod val="50000"/>
              </a:schemeClr>
            </a:solidFill>
          </a:ln>
        </p:spPr>
        <p:txBody>
          <a:bodyPr wrap="square" rtlCol="0">
            <a:spAutoFit/>
          </a:bodyPr>
          <a:lstStyle/>
          <a:p>
            <a:r>
              <a:rPr lang="en-US" sz="1400" b="1" dirty="0" smtClean="0"/>
              <a:t>Development of common Baltic electricity market</a:t>
            </a:r>
            <a:endParaRPr lang="lt-LT" sz="1400" b="1" dirty="0"/>
          </a:p>
        </p:txBody>
      </p:sp>
      <p:pic>
        <p:nvPicPr>
          <p:cNvPr id="16" name="Picture 15" descr="c52e02cd959b24f28db596b83203123b4af7869d.png"/>
          <p:cNvPicPr>
            <a:picLocks noChangeAspect="1"/>
          </p:cNvPicPr>
          <p:nvPr/>
        </p:nvPicPr>
        <p:blipFill>
          <a:blip r:embed="rId3" cstate="print"/>
          <a:stretch>
            <a:fillRect/>
          </a:stretch>
        </p:blipFill>
        <p:spPr>
          <a:xfrm>
            <a:off x="6228184" y="5661248"/>
            <a:ext cx="2580397" cy="932963"/>
          </a:xfrm>
          <a:prstGeom prst="rect">
            <a:avLst/>
          </a:prstGeom>
        </p:spPr>
      </p:pic>
      <p:sp>
        <p:nvSpPr>
          <p:cNvPr id="18" name="TextBox 17"/>
          <p:cNvSpPr txBox="1"/>
          <p:nvPr/>
        </p:nvSpPr>
        <p:spPr>
          <a:xfrm>
            <a:off x="7141368" y="3440440"/>
            <a:ext cx="720080" cy="307777"/>
          </a:xfrm>
          <a:prstGeom prst="rect">
            <a:avLst/>
          </a:prstGeom>
          <a:noFill/>
        </p:spPr>
        <p:txBody>
          <a:bodyPr wrap="square" rtlCol="0">
            <a:spAutoFit/>
          </a:bodyPr>
          <a:lstStyle/>
          <a:p>
            <a:r>
              <a:rPr lang="en-US" sz="1400" b="1" dirty="0" smtClean="0">
                <a:solidFill>
                  <a:srgbClr val="FF0000"/>
                </a:solidFill>
              </a:rPr>
              <a:t>NPS LV</a:t>
            </a:r>
            <a:endParaRPr lang="lt-LT" sz="14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E_organinis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ACER-2015-00996</_dlc_DocId>
    <_dlc_DocIdUrl xmlns="985daa2e-53d8-4475-82b8-9c7d25324e34">
      <Url>http://extranet.acer.europa.eu/en/Electricity/Regional_initiatives/Meetings/14th_Baltic_SG/_layouts/DocIdRedir.aspx?ID=ACER-2015-00996</Url>
      <Description>ACER-2015-00996</Description>
    </_dlc_DocIdUrl>
    <ACER_Abstract xmlns="985daa2e-53d8-4475-82b8-9c7d25324e34"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46764BA94B66A479D17A2D12B655858" ma:contentTypeVersion="21" ma:contentTypeDescription="Create a new document." ma:contentTypeScope="" ma:versionID="3b21e69c71102af6854d9a587e763772">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63EAA4-E84E-4393-9AA1-4AE027F2F07C}"/>
</file>

<file path=customXml/itemProps2.xml><?xml version="1.0" encoding="utf-8"?>
<ds:datastoreItem xmlns:ds="http://schemas.openxmlformats.org/officeDocument/2006/customXml" ds:itemID="{6FEEEAA8-68BE-491B-BDAF-9B074EAC0E92}"/>
</file>

<file path=customXml/itemProps3.xml><?xml version="1.0" encoding="utf-8"?>
<ds:datastoreItem xmlns:ds="http://schemas.openxmlformats.org/officeDocument/2006/customXml" ds:itemID="{89FCDB8C-91BD-4031-8440-DC694E01B8C7}"/>
</file>

<file path=customXml/itemProps4.xml><?xml version="1.0" encoding="utf-8"?>
<ds:datastoreItem xmlns:ds="http://schemas.openxmlformats.org/officeDocument/2006/customXml" ds:itemID="{6C5CD4AE-4CFE-43D1-8927-9A23C2D7CC83}"/>
</file>

<file path=docProps/app.xml><?xml version="1.0" encoding="utf-8"?>
<Properties xmlns="http://schemas.openxmlformats.org/officeDocument/2006/extended-properties" xmlns:vt="http://schemas.openxmlformats.org/officeDocument/2006/docPropsVTypes">
  <Template>LE_organinis_theme</Template>
  <TotalTime>1449</TotalTime>
  <Words>534</Words>
  <Application>Microsoft Office PowerPoint</Application>
  <PresentationFormat>On-screen Show (4:3)</PresentationFormat>
  <Paragraphs>68</Paragraphs>
  <Slides>7</Slides>
  <Notes>1</Notes>
  <HiddenSlides>0</HiddenSlides>
  <MMClips>0</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LE_organinis_theme</vt:lpstr>
      <vt:lpstr>Custom Design</vt:lpstr>
      <vt:lpstr>1_Custom Design</vt:lpstr>
      <vt:lpstr>Slide 1</vt:lpstr>
      <vt:lpstr>Slide 2</vt:lpstr>
      <vt:lpstr>Agenda</vt:lpstr>
      <vt:lpstr>1. Changes in Baltic energy market after the opening of NPS Lithuanian bidding area</vt:lpstr>
      <vt:lpstr>2. Practical example of Lithuanian market isolation</vt:lpstr>
      <vt:lpstr>3. Possible suggestions for solving mentioned problems</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Aurimas</dc:creator>
  <cp:lastModifiedBy>Aurimas</cp:lastModifiedBy>
  <cp:revision>217</cp:revision>
  <dcterms:created xsi:type="dcterms:W3CDTF">2011-12-06T11:06:02Z</dcterms:created>
  <dcterms:modified xsi:type="dcterms:W3CDTF">2012-09-20T07:17:39Z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0x010100746764BA94B66A479D17A2D12B655858</vt:lpwstr>
  </property>
  <property fmtid="{D5CDD505-2E9C-101B-9397-08002B2CF9AE}" pid="3" name="_dlc_DocIdItemGuid">
    <vt:lpwstr>21a392f0-50c8-42f1-8696-e868872ba061</vt:lpwstr>
  </property>
</Properties>
</file>